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09" r:id="rId4"/>
  </p:sldMasterIdLst>
  <p:notesMasterIdLst>
    <p:notesMasterId r:id="rId49"/>
  </p:notesMasterIdLst>
  <p:sldIdLst>
    <p:sldId id="331" r:id="rId5"/>
    <p:sldId id="301" r:id="rId6"/>
    <p:sldId id="363" r:id="rId7"/>
    <p:sldId id="304" r:id="rId8"/>
    <p:sldId id="332" r:id="rId9"/>
    <p:sldId id="272" r:id="rId10"/>
    <p:sldId id="333" r:id="rId11"/>
    <p:sldId id="344" r:id="rId12"/>
    <p:sldId id="345" r:id="rId13"/>
    <p:sldId id="275" r:id="rId14"/>
    <p:sldId id="346" r:id="rId15"/>
    <p:sldId id="281" r:id="rId16"/>
    <p:sldId id="347" r:id="rId17"/>
    <p:sldId id="348" r:id="rId18"/>
    <p:sldId id="350" r:id="rId19"/>
    <p:sldId id="351" r:id="rId20"/>
    <p:sldId id="352" r:id="rId21"/>
    <p:sldId id="353" r:id="rId22"/>
    <p:sldId id="354" r:id="rId23"/>
    <p:sldId id="357" r:id="rId24"/>
    <p:sldId id="334" r:id="rId25"/>
    <p:sldId id="359" r:id="rId26"/>
    <p:sldId id="364" r:id="rId27"/>
    <p:sldId id="335" r:id="rId28"/>
    <p:sldId id="336" r:id="rId29"/>
    <p:sldId id="337" r:id="rId30"/>
    <p:sldId id="338" r:id="rId31"/>
    <p:sldId id="343" r:id="rId32"/>
    <p:sldId id="284" r:id="rId33"/>
    <p:sldId id="297" r:id="rId34"/>
    <p:sldId id="291" r:id="rId35"/>
    <p:sldId id="341" r:id="rId36"/>
    <p:sldId id="292" r:id="rId37"/>
    <p:sldId id="309" r:id="rId38"/>
    <p:sldId id="326" r:id="rId39"/>
    <p:sldId id="372" r:id="rId40"/>
    <p:sldId id="365" r:id="rId41"/>
    <p:sldId id="366" r:id="rId42"/>
    <p:sldId id="373" r:id="rId43"/>
    <p:sldId id="374" r:id="rId44"/>
    <p:sldId id="368" r:id="rId45"/>
    <p:sldId id="369" r:id="rId46"/>
    <p:sldId id="370" r:id="rId47"/>
    <p:sldId id="371"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26" autoAdjust="0"/>
  </p:normalViewPr>
  <p:slideViewPr>
    <p:cSldViewPr>
      <p:cViewPr varScale="1">
        <p:scale>
          <a:sx n="63" d="100"/>
          <a:sy n="63" d="100"/>
        </p:scale>
        <p:origin x="1560"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3866F01F-813A-47B1-96C7-AD15AF84EB83}" type="datetimeFigureOut">
              <a:rPr lang="en-US"/>
              <a:pPr>
                <a:defRPr/>
              </a:pPr>
              <a:t>8/28/2019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3E9F809C-F675-4292-B234-66D50BB7B28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84728BA8-6188-442E-A9B3-5436D88E100F}" type="slidenum">
              <a:rPr lang="en-US" altLang="en-US" sz="1200">
                <a:latin typeface="Arial" panose="020B0604020202020204" pitchFamily="34" charset="0"/>
              </a:rPr>
              <a:pPr algn="r"/>
              <a:t>2</a:t>
            </a:fld>
            <a:endParaRPr lang="en-US" altLang="en-US" sz="1200">
              <a:latin typeface="Arial" panose="020B0604020202020204" pitchFamily="34" charset="0"/>
            </a:endParaRPr>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311207-B649-480D-BB3F-F799C90CC420}" type="slidenum">
              <a:rPr lang="en-US" altLang="en-US"/>
              <a:pPr/>
              <a:t>25</a:t>
            </a:fld>
            <a:endParaRPr lang="en-US" altLang="en-US"/>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239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34C7B2-764F-4626-A7D6-7DEAB0071421}" type="slidenum">
              <a:rPr lang="en-US" altLang="en-US"/>
              <a:pPr/>
              <a:t>26</a:t>
            </a:fld>
            <a:endParaRPr lang="en-US" alt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367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BD671D-DFBE-48FF-99C9-C31ACA5450B8}" type="slidenum">
              <a:rPr lang="en-US" altLang="en-US"/>
              <a:pPr/>
              <a:t>27</a:t>
            </a:fld>
            <a:endParaRPr lang="en-US" altLang="en-US"/>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974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DC002-4ED9-402A-B1F3-7C6F37964C8A}" type="slidenum">
              <a:rPr lang="en-US" altLang="en-US"/>
              <a:pPr/>
              <a:t>28</a:t>
            </a:fld>
            <a:endParaRPr lang="en-US" altLang="en-US"/>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2018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9D82D0E-6209-4311-992B-560FD9FC714F}" type="slidenum">
              <a:rPr lang="en-US" altLang="en-US">
                <a:solidFill>
                  <a:srgbClr val="000000"/>
                </a:solidFill>
              </a:rPr>
              <a:pPr/>
              <a:t>29</a:t>
            </a:fld>
            <a:endParaRPr lang="en-US" altLang="en-US">
              <a:solidFill>
                <a:srgbClr val="000000"/>
              </a:solidFill>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866F96E-7220-49B2-B8E7-381599B8F7A0}" type="slidenum">
              <a:rPr lang="en-US" altLang="en-US">
                <a:solidFill>
                  <a:srgbClr val="000000"/>
                </a:solidFill>
              </a:rPr>
              <a:pPr/>
              <a:t>30</a:t>
            </a:fld>
            <a:endParaRPr lang="en-US" altLang="en-US">
              <a:solidFill>
                <a:srgbClr val="000000"/>
              </a:solidFill>
            </a:endParaRPr>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F7974D9C-AE61-4213-9ACE-F12577D7E78A}" type="slidenum">
              <a:rPr lang="en-US" altLang="en-US">
                <a:solidFill>
                  <a:srgbClr val="000000"/>
                </a:solidFill>
              </a:rPr>
              <a:pPr/>
              <a:t>31</a:t>
            </a:fld>
            <a:endParaRPr lang="en-US" altLang="en-US">
              <a:solidFill>
                <a:srgbClr val="000000"/>
              </a:solidFill>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06D0B4-C36B-4714-95E2-19BB6844CE3A}" type="slidenum">
              <a:rPr lang="en-US" altLang="en-US"/>
              <a:pPr/>
              <a:t>32</a:t>
            </a:fld>
            <a:endParaRPr lang="en-US" altLang="en-US"/>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r>
              <a:rPr lang="en-US" altLang="en-US"/>
              <a:t>DARPA (Defense Advanced Research Projects Agency) gave $2 million dollar prize to challenge teams that developed autonomous vehicles to travel long distance across difficult terrains. </a:t>
            </a:r>
          </a:p>
          <a:p>
            <a:endParaRPr lang="en-US" altLang="en-US"/>
          </a:p>
          <a:p>
            <a:r>
              <a:rPr lang="en-US" altLang="en-US"/>
              <a:t>The last two competitions were done in the desert. In 2005, the winner is the Stanford University. They completed a 131 mile course in Mojave Desert in under 10 hours.</a:t>
            </a:r>
          </a:p>
          <a:p>
            <a:endParaRPr lang="en-US" altLang="en-US"/>
          </a:p>
          <a:p>
            <a:r>
              <a:rPr lang="en-US" altLang="en-US"/>
              <a:t>Last year, the competition is done in an urban environment. The autonomous vehicles are expected to drive in a city together with other human drivers. They should obey traffic laws, handle complex intersections, follow the traffic, overtaking slow vehicles, etc. The winner is a team from the CMU. </a:t>
            </a:r>
          </a:p>
          <a:p>
            <a:endParaRPr lang="en-US" altLang="en-US"/>
          </a:p>
          <a:p>
            <a:endParaRPr lang="en-US" altLang="en-US"/>
          </a:p>
        </p:txBody>
      </p:sp>
    </p:spTree>
    <p:extLst>
      <p:ext uri="{BB962C8B-B14F-4D97-AF65-F5344CB8AC3E}">
        <p14:creationId xmlns:p14="http://schemas.microsoft.com/office/powerpoint/2010/main" val="466538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37770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33B4E-868A-4230-BD33-578A7D52F65C}" type="slidenum">
              <a:rPr lang="en-US" altLang="en-US"/>
              <a:pPr/>
              <a:t>5</a:t>
            </a:fld>
            <a:endParaRPr lang="en-US" altLang="en-US"/>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0770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43D7F-2038-4EF8-84C5-792C9605FEBF}" type="slidenum">
              <a:rPr lang="en-US" altLang="en-US"/>
              <a:pPr/>
              <a:t>7</a:t>
            </a:fld>
            <a:endParaRPr lang="en-US" altLang="en-US"/>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66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EF7B3ACB-601B-44FE-90CB-2408C16BCE79}" type="slidenum">
              <a:rPr lang="en-US" altLang="en-US">
                <a:solidFill>
                  <a:srgbClr val="000000"/>
                </a:solidFill>
              </a:rPr>
              <a:pPr/>
              <a:t>10</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9CC6A60-803D-4F79-979F-444DC04A380E}" type="slidenum">
              <a:rPr lang="en-US" altLang="en-US">
                <a:solidFill>
                  <a:srgbClr val="000000"/>
                </a:solidFill>
              </a:rPr>
              <a:pPr/>
              <a:t>12</a:t>
            </a:fld>
            <a:endParaRPr lang="en-US" altLang="en-US">
              <a:solidFill>
                <a:srgbClr val="000000"/>
              </a:solidFill>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DA1AE1-E97B-488D-8B71-E062FDC5D952}" type="slidenum">
              <a:rPr lang="en-US" altLang="en-US"/>
              <a:pPr/>
              <a:t>21</a:t>
            </a:fld>
            <a:endParaRPr lang="en-US" altLang="en-US"/>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90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635CC-601F-4390-BA5B-3D8D00C09BE6}" type="slidenum">
              <a:rPr lang="en-US" altLang="en-US"/>
              <a:pPr/>
              <a:t>24</a:t>
            </a:fld>
            <a:endParaRPr lang="en-US" altLang="en-US"/>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04053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FF98D52-B475-47EE-ADB5-E148F9C4FE8B}"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12C64FD-354C-4016-84CB-FC0F7B98F62D}" type="slidenum">
              <a:rPr lang="en-US" altLang="en-US"/>
              <a:pPr/>
              <a:t>‹#›</a:t>
            </a:fld>
            <a:endParaRPr lang="en-US" altLang="en-US"/>
          </a:p>
        </p:txBody>
      </p:sp>
    </p:spTree>
    <p:extLst>
      <p:ext uri="{BB962C8B-B14F-4D97-AF65-F5344CB8AC3E}">
        <p14:creationId xmlns:p14="http://schemas.microsoft.com/office/powerpoint/2010/main" val="281105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CCA8FA-D7AE-4335-8252-6CA61E9902E9}"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FDE71B9-7579-47CD-9437-32702CEA8FDE}" type="slidenum">
              <a:rPr lang="en-US" altLang="en-US"/>
              <a:pPr/>
              <a:t>‹#›</a:t>
            </a:fld>
            <a:endParaRPr lang="en-US" altLang="en-US"/>
          </a:p>
        </p:txBody>
      </p:sp>
    </p:spTree>
    <p:extLst>
      <p:ext uri="{BB962C8B-B14F-4D97-AF65-F5344CB8AC3E}">
        <p14:creationId xmlns:p14="http://schemas.microsoft.com/office/powerpoint/2010/main" val="86398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AF9BB69-2497-4B53-BF8B-66B9F7FE4DC3}"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6399BFD-D63B-4492-B2F9-EBA335B8239E}" type="slidenum">
              <a:rPr lang="en-US" altLang="en-US"/>
              <a:pPr/>
              <a:t>‹#›</a:t>
            </a:fld>
            <a:endParaRPr lang="en-US" altLang="en-US"/>
          </a:p>
        </p:txBody>
      </p:sp>
    </p:spTree>
    <p:extLst>
      <p:ext uri="{BB962C8B-B14F-4D97-AF65-F5344CB8AC3E}">
        <p14:creationId xmlns:p14="http://schemas.microsoft.com/office/powerpoint/2010/main" val="2090267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2BF1DB5A-9626-4815-8003-3A8D46C46E8B}" type="slidenum">
              <a:rPr lang="en-US" altLang="en-US"/>
              <a:pPr/>
              <a:t>‹#›</a:t>
            </a:fld>
            <a:endParaRPr lang="en-US" altLang="en-US"/>
          </a:p>
        </p:txBody>
      </p:sp>
    </p:spTree>
    <p:extLst>
      <p:ext uri="{BB962C8B-B14F-4D97-AF65-F5344CB8AC3E}">
        <p14:creationId xmlns:p14="http://schemas.microsoft.com/office/powerpoint/2010/main" val="2675318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88193B35-C4D2-4C6D-8B62-E362C7D2D406}" type="slidenum">
              <a:rPr lang="en-US" altLang="en-US"/>
              <a:pPr/>
              <a:t>‹#›</a:t>
            </a:fld>
            <a:endParaRPr lang="en-US" altLang="en-US"/>
          </a:p>
        </p:txBody>
      </p:sp>
    </p:spTree>
    <p:extLst>
      <p:ext uri="{BB962C8B-B14F-4D97-AF65-F5344CB8AC3E}">
        <p14:creationId xmlns:p14="http://schemas.microsoft.com/office/powerpoint/2010/main" val="233054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0BB1C9CD-D9B5-42B8-B80C-B21BD4C4464D}" type="slidenum">
              <a:rPr lang="en-US" altLang="en-US"/>
              <a:pPr/>
              <a:t>‹#›</a:t>
            </a:fld>
            <a:endParaRPr lang="en-US" altLang="en-US"/>
          </a:p>
        </p:txBody>
      </p:sp>
    </p:spTree>
    <p:extLst>
      <p:ext uri="{BB962C8B-B14F-4D97-AF65-F5344CB8AC3E}">
        <p14:creationId xmlns:p14="http://schemas.microsoft.com/office/powerpoint/2010/main" val="506380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eaLnBrk="1" hangingPunct="1">
              <a:defRPr/>
            </a:lvl1pPr>
          </a:lstStyle>
          <a:p>
            <a:fld id="{84D97943-A8DC-4D28-BD15-3FD8C949D44E}" type="slidenum">
              <a:rPr lang="en-US" altLang="en-US"/>
              <a:pPr/>
              <a:t>‹#›</a:t>
            </a:fld>
            <a:endParaRPr lang="en-US" altLang="en-US"/>
          </a:p>
        </p:txBody>
      </p:sp>
    </p:spTree>
    <p:extLst>
      <p:ext uri="{BB962C8B-B14F-4D97-AF65-F5344CB8AC3E}">
        <p14:creationId xmlns:p14="http://schemas.microsoft.com/office/powerpoint/2010/main" val="3151439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eaLnBrk="1" hangingPunct="1">
              <a:defRPr/>
            </a:lvl1pPr>
          </a:lstStyle>
          <a:p>
            <a:fld id="{69640D2E-8E83-4B08-A6E7-D3701C18327B}" type="slidenum">
              <a:rPr lang="en-US" altLang="en-US"/>
              <a:pPr/>
              <a:t>‹#›</a:t>
            </a:fld>
            <a:endParaRPr lang="en-US" altLang="en-US"/>
          </a:p>
        </p:txBody>
      </p:sp>
    </p:spTree>
    <p:extLst>
      <p:ext uri="{BB962C8B-B14F-4D97-AF65-F5344CB8AC3E}">
        <p14:creationId xmlns:p14="http://schemas.microsoft.com/office/powerpoint/2010/main" val="4038438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eaLnBrk="1" hangingPunct="1">
              <a:defRPr/>
            </a:lvl1pPr>
          </a:lstStyle>
          <a:p>
            <a:fld id="{591C1DAA-EEC4-42D7-AA12-674CA8C46CC6}" type="slidenum">
              <a:rPr lang="en-US" altLang="en-US"/>
              <a:pPr/>
              <a:t>‹#›</a:t>
            </a:fld>
            <a:endParaRPr lang="en-US" altLang="en-US"/>
          </a:p>
        </p:txBody>
      </p:sp>
    </p:spTree>
    <p:extLst>
      <p:ext uri="{BB962C8B-B14F-4D97-AF65-F5344CB8AC3E}">
        <p14:creationId xmlns:p14="http://schemas.microsoft.com/office/powerpoint/2010/main" val="170065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81F08501-0B61-4005-B8B2-E78DCC5D3637}" type="slidenum">
              <a:rPr lang="en-US" altLang="en-US"/>
              <a:pPr/>
              <a:t>‹#›</a:t>
            </a:fld>
            <a:endParaRPr lang="en-US" altLang="en-US"/>
          </a:p>
        </p:txBody>
      </p:sp>
    </p:spTree>
    <p:extLst>
      <p:ext uri="{BB962C8B-B14F-4D97-AF65-F5344CB8AC3E}">
        <p14:creationId xmlns:p14="http://schemas.microsoft.com/office/powerpoint/2010/main" val="384555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277F4D56-6FC1-4E97-9095-21A4DB699C89}" type="slidenum">
              <a:rPr lang="en-US" altLang="en-US"/>
              <a:pPr/>
              <a:t>‹#›</a:t>
            </a:fld>
            <a:endParaRPr lang="en-US" altLang="en-US"/>
          </a:p>
        </p:txBody>
      </p:sp>
    </p:spTree>
    <p:extLst>
      <p:ext uri="{BB962C8B-B14F-4D97-AF65-F5344CB8AC3E}">
        <p14:creationId xmlns:p14="http://schemas.microsoft.com/office/powerpoint/2010/main" val="87009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CC8BEA3-0199-42E2-A276-CBDD724AB877}"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3966607-CD5B-488F-BFAC-8A17ED6EB3F6}" type="slidenum">
              <a:rPr lang="en-US" altLang="en-US"/>
              <a:pPr/>
              <a:t>‹#›</a:t>
            </a:fld>
            <a:endParaRPr lang="en-US" altLang="en-US"/>
          </a:p>
        </p:txBody>
      </p:sp>
    </p:spTree>
    <p:extLst>
      <p:ext uri="{BB962C8B-B14F-4D97-AF65-F5344CB8AC3E}">
        <p14:creationId xmlns:p14="http://schemas.microsoft.com/office/powerpoint/2010/main" val="1639911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F9AC6B20-45F2-40B5-99BC-8B60272F5BAD}" type="slidenum">
              <a:rPr lang="en-US" altLang="en-US"/>
              <a:pPr/>
              <a:t>‹#›</a:t>
            </a:fld>
            <a:endParaRPr lang="en-US" altLang="en-US"/>
          </a:p>
        </p:txBody>
      </p:sp>
    </p:spTree>
    <p:extLst>
      <p:ext uri="{BB962C8B-B14F-4D97-AF65-F5344CB8AC3E}">
        <p14:creationId xmlns:p14="http://schemas.microsoft.com/office/powerpoint/2010/main" val="1105764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hangingPunct="1">
              <a:defRPr/>
            </a:lvl1pPr>
          </a:lstStyle>
          <a:p>
            <a:fld id="{CBA5192A-973B-4A38-AF69-BBACB61838C4}" type="slidenum">
              <a:rPr lang="en-US" altLang="en-US"/>
              <a:pPr/>
              <a:t>‹#›</a:t>
            </a:fld>
            <a:endParaRPr lang="en-US" altLang="en-US"/>
          </a:p>
        </p:txBody>
      </p:sp>
    </p:spTree>
    <p:extLst>
      <p:ext uri="{BB962C8B-B14F-4D97-AF65-F5344CB8AC3E}">
        <p14:creationId xmlns:p14="http://schemas.microsoft.com/office/powerpoint/2010/main" val="40817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914400"/>
            <a:ext cx="3810000" cy="5257800"/>
          </a:xfrm>
        </p:spPr>
        <p:txBody>
          <a:bodyPr/>
          <a:lstStyle/>
          <a:p>
            <a:pPr lvl="0"/>
            <a:endParaRPr lang="en-US" noProof="0" smtClean="0"/>
          </a:p>
        </p:txBody>
      </p:sp>
      <p:sp>
        <p:nvSpPr>
          <p:cNvPr id="5" name="Date Placeholder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Footer Placeholder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eaLnBrk="1" hangingPunct="1">
              <a:defRPr/>
            </a:lvl1pPr>
          </a:lstStyle>
          <a:p>
            <a:fld id="{2AE9DD3F-2513-4183-8B6D-D954AD043371}" type="slidenum">
              <a:rPr lang="en-US" altLang="en-US"/>
              <a:pPr/>
              <a:t>‹#›</a:t>
            </a:fld>
            <a:endParaRPr lang="en-US" altLang="en-US"/>
          </a:p>
        </p:txBody>
      </p:sp>
    </p:spTree>
    <p:extLst>
      <p:ext uri="{BB962C8B-B14F-4D97-AF65-F5344CB8AC3E}">
        <p14:creationId xmlns:p14="http://schemas.microsoft.com/office/powerpoint/2010/main" val="4171485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F77C77E3-48CF-473C-B8B5-B02675D7DB37}"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D024A87-E0BA-4755-AA68-6B55DC195B26}" type="slidenum">
              <a:rPr lang="en-US" altLang="en-US"/>
              <a:pPr/>
              <a:t>‹#›</a:t>
            </a:fld>
            <a:endParaRPr lang="en-US" altLang="en-US"/>
          </a:p>
        </p:txBody>
      </p:sp>
    </p:spTree>
    <p:extLst>
      <p:ext uri="{BB962C8B-B14F-4D97-AF65-F5344CB8AC3E}">
        <p14:creationId xmlns:p14="http://schemas.microsoft.com/office/powerpoint/2010/main" val="309935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72762AE-4B17-43FB-978D-9D24C3DE66FC}"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C1AE9CF-532B-4FB3-B05F-B7003F4A36A0}" type="slidenum">
              <a:rPr lang="en-US" altLang="en-US"/>
              <a:pPr/>
              <a:t>‹#›</a:t>
            </a:fld>
            <a:endParaRPr lang="en-US" altLang="en-US"/>
          </a:p>
        </p:txBody>
      </p:sp>
    </p:spTree>
    <p:extLst>
      <p:ext uri="{BB962C8B-B14F-4D97-AF65-F5344CB8AC3E}">
        <p14:creationId xmlns:p14="http://schemas.microsoft.com/office/powerpoint/2010/main" val="3350970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ABF5113-D04A-46B8-8C90-E5A4DB2DBD15}"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FA7F70C-2CF5-4DBC-A8AA-43E82F5475B4}" type="slidenum">
              <a:rPr lang="en-US" altLang="en-US"/>
              <a:pPr/>
              <a:t>‹#›</a:t>
            </a:fld>
            <a:endParaRPr lang="en-US" altLang="en-US"/>
          </a:p>
        </p:txBody>
      </p:sp>
    </p:spTree>
    <p:extLst>
      <p:ext uri="{BB962C8B-B14F-4D97-AF65-F5344CB8AC3E}">
        <p14:creationId xmlns:p14="http://schemas.microsoft.com/office/powerpoint/2010/main" val="2591459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6D4FE1-3601-4B70-9523-48D55A6641A4}"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0CD16C4-A8CD-48B6-AF09-D8436F204314}" type="slidenum">
              <a:rPr lang="en-US" altLang="en-US"/>
              <a:pPr/>
              <a:t>‹#›</a:t>
            </a:fld>
            <a:endParaRPr lang="en-US" altLang="en-US"/>
          </a:p>
        </p:txBody>
      </p:sp>
    </p:spTree>
    <p:extLst>
      <p:ext uri="{BB962C8B-B14F-4D97-AF65-F5344CB8AC3E}">
        <p14:creationId xmlns:p14="http://schemas.microsoft.com/office/powerpoint/2010/main" val="3294708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AF0F89E-0C21-4C0C-9074-5CF249F540C4}" type="datetimeFigureOut">
              <a:rPr lang="en-US"/>
              <a:pPr>
                <a:defRPr/>
              </a:pPr>
              <a:t>8/28/2019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80CE264B-58EC-4A4A-9C20-165296241006}" type="slidenum">
              <a:rPr lang="en-US" altLang="en-US"/>
              <a:pPr/>
              <a:t>‹#›</a:t>
            </a:fld>
            <a:endParaRPr lang="en-US" altLang="en-US"/>
          </a:p>
        </p:txBody>
      </p:sp>
    </p:spTree>
    <p:extLst>
      <p:ext uri="{BB962C8B-B14F-4D97-AF65-F5344CB8AC3E}">
        <p14:creationId xmlns:p14="http://schemas.microsoft.com/office/powerpoint/2010/main" val="692104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7475433-978D-4E03-B21B-7DE3955985F7}" type="datetimeFigureOut">
              <a:rPr lang="en-US"/>
              <a:pPr>
                <a:defRPr/>
              </a:pPr>
              <a:t>8/28/2019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160ED085-20D6-4C44-A92D-057AB994C73F}" type="slidenum">
              <a:rPr lang="en-US" altLang="en-US"/>
              <a:pPr/>
              <a:t>‹#›</a:t>
            </a:fld>
            <a:endParaRPr lang="en-US" altLang="en-US"/>
          </a:p>
        </p:txBody>
      </p:sp>
    </p:spTree>
    <p:extLst>
      <p:ext uri="{BB962C8B-B14F-4D97-AF65-F5344CB8AC3E}">
        <p14:creationId xmlns:p14="http://schemas.microsoft.com/office/powerpoint/2010/main" val="4107241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FAC2CC-8EAB-42E4-9BD3-8DC1DC0B8807}" type="datetimeFigureOut">
              <a:rPr lang="en-US"/>
              <a:pPr>
                <a:defRPr/>
              </a:pPr>
              <a:t>8/28/2019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BF09F14B-2B1F-4AD2-9A90-134AC14FF9FA}" type="slidenum">
              <a:rPr lang="en-US" altLang="en-US"/>
              <a:pPr/>
              <a:t>‹#›</a:t>
            </a:fld>
            <a:endParaRPr lang="en-US" altLang="en-US"/>
          </a:p>
        </p:txBody>
      </p:sp>
    </p:spTree>
    <p:extLst>
      <p:ext uri="{BB962C8B-B14F-4D97-AF65-F5344CB8AC3E}">
        <p14:creationId xmlns:p14="http://schemas.microsoft.com/office/powerpoint/2010/main" val="203369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4555268-71A0-426C-90D1-66C23733D685}"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5918E88-245D-4AAE-B8CC-15084105F975}" type="slidenum">
              <a:rPr lang="en-US" altLang="en-US"/>
              <a:pPr/>
              <a:t>‹#›</a:t>
            </a:fld>
            <a:endParaRPr lang="en-US" altLang="en-US"/>
          </a:p>
        </p:txBody>
      </p:sp>
    </p:spTree>
    <p:extLst>
      <p:ext uri="{BB962C8B-B14F-4D97-AF65-F5344CB8AC3E}">
        <p14:creationId xmlns:p14="http://schemas.microsoft.com/office/powerpoint/2010/main" val="692300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209DE4-19CC-4D9D-92A3-32DC2F2D00B7}"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48EF294-2F3C-44E8-B70A-3FD638D5C6F4}" type="slidenum">
              <a:rPr lang="en-US" altLang="en-US"/>
              <a:pPr/>
              <a:t>‹#›</a:t>
            </a:fld>
            <a:endParaRPr lang="en-US" altLang="en-US"/>
          </a:p>
        </p:txBody>
      </p:sp>
    </p:spTree>
    <p:extLst>
      <p:ext uri="{BB962C8B-B14F-4D97-AF65-F5344CB8AC3E}">
        <p14:creationId xmlns:p14="http://schemas.microsoft.com/office/powerpoint/2010/main" val="2588080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33987C5-0AF8-4CF8-BF7F-E6D5DD5D511E}"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2919C78-56F9-46C2-9870-073EE5495A03}" type="slidenum">
              <a:rPr lang="en-US" altLang="en-US"/>
              <a:pPr/>
              <a:t>‹#›</a:t>
            </a:fld>
            <a:endParaRPr lang="en-US" altLang="en-US"/>
          </a:p>
        </p:txBody>
      </p:sp>
    </p:spTree>
    <p:extLst>
      <p:ext uri="{BB962C8B-B14F-4D97-AF65-F5344CB8AC3E}">
        <p14:creationId xmlns:p14="http://schemas.microsoft.com/office/powerpoint/2010/main" val="2989766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7EF5DAF-409B-4EBA-8D4E-4450ADBD6239}"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F7D076-F7DE-4B9A-8D4E-90F3EDE0834F}" type="slidenum">
              <a:rPr lang="en-US" altLang="en-US"/>
              <a:pPr/>
              <a:t>‹#›</a:t>
            </a:fld>
            <a:endParaRPr lang="en-US" altLang="en-US"/>
          </a:p>
        </p:txBody>
      </p:sp>
    </p:spTree>
    <p:extLst>
      <p:ext uri="{BB962C8B-B14F-4D97-AF65-F5344CB8AC3E}">
        <p14:creationId xmlns:p14="http://schemas.microsoft.com/office/powerpoint/2010/main" val="35477151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6B2C51E-677C-43DD-8217-9EBE7C4A437E}"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D87D6F7-FD54-44DF-96A4-37698D08BAA3}" type="slidenum">
              <a:rPr lang="en-US" altLang="en-US"/>
              <a:pPr/>
              <a:t>‹#›</a:t>
            </a:fld>
            <a:endParaRPr lang="en-US" altLang="en-US"/>
          </a:p>
        </p:txBody>
      </p:sp>
    </p:spTree>
    <p:extLst>
      <p:ext uri="{BB962C8B-B14F-4D97-AF65-F5344CB8AC3E}">
        <p14:creationId xmlns:p14="http://schemas.microsoft.com/office/powerpoint/2010/main" val="3260660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8525A21-6DB2-46EB-8E92-A74B9AB183A9}"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AC2F2B-E719-4F03-B5C3-ADEFC8201CF9}" type="slidenum">
              <a:rPr lang="en-US" altLang="en-US"/>
              <a:pPr/>
              <a:t>‹#›</a:t>
            </a:fld>
            <a:endParaRPr lang="en-US" altLang="en-US"/>
          </a:p>
        </p:txBody>
      </p:sp>
    </p:spTree>
    <p:extLst>
      <p:ext uri="{BB962C8B-B14F-4D97-AF65-F5344CB8AC3E}">
        <p14:creationId xmlns:p14="http://schemas.microsoft.com/office/powerpoint/2010/main" val="400992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CD5F84B-42D5-4B3E-8CA2-E76D8F48557E}"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21F385C-3E55-427E-9700-DEDB00074B05}" type="slidenum">
              <a:rPr lang="en-US" altLang="en-US"/>
              <a:pPr/>
              <a:t>‹#›</a:t>
            </a:fld>
            <a:endParaRPr lang="en-US" altLang="en-US"/>
          </a:p>
        </p:txBody>
      </p:sp>
    </p:spTree>
    <p:extLst>
      <p:ext uri="{BB962C8B-B14F-4D97-AF65-F5344CB8AC3E}">
        <p14:creationId xmlns:p14="http://schemas.microsoft.com/office/powerpoint/2010/main" val="3140672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AFF343B-109F-4D83-B56E-986111CB42CD}"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439FFEB-7693-49D9-8A27-08E07E558DCC}" type="slidenum">
              <a:rPr lang="en-US" altLang="en-US"/>
              <a:pPr/>
              <a:t>‹#›</a:t>
            </a:fld>
            <a:endParaRPr lang="en-US" altLang="en-US"/>
          </a:p>
        </p:txBody>
      </p:sp>
    </p:spTree>
    <p:extLst>
      <p:ext uri="{BB962C8B-B14F-4D97-AF65-F5344CB8AC3E}">
        <p14:creationId xmlns:p14="http://schemas.microsoft.com/office/powerpoint/2010/main" val="126927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78686C6-10E0-43BA-B694-498B22EDBCD3}"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485ADB5-BF7F-45D0-8746-C6D534A8CF63}" type="slidenum">
              <a:rPr lang="en-US" altLang="en-US"/>
              <a:pPr/>
              <a:t>‹#›</a:t>
            </a:fld>
            <a:endParaRPr lang="en-US" altLang="en-US"/>
          </a:p>
        </p:txBody>
      </p:sp>
    </p:spTree>
    <p:extLst>
      <p:ext uri="{BB962C8B-B14F-4D97-AF65-F5344CB8AC3E}">
        <p14:creationId xmlns:p14="http://schemas.microsoft.com/office/powerpoint/2010/main" val="2001926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73EAD5C-5A7B-4161-8936-39A76CDBCF57}" type="datetimeFigureOut">
              <a:rPr lang="en-US"/>
              <a:pPr>
                <a:defRPr/>
              </a:pPr>
              <a:t>8/28/2019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EFF05D32-43DA-4D5B-97FA-0662C6057466}" type="slidenum">
              <a:rPr lang="en-US" altLang="en-US"/>
              <a:pPr/>
              <a:t>‹#›</a:t>
            </a:fld>
            <a:endParaRPr lang="en-US" altLang="en-US"/>
          </a:p>
        </p:txBody>
      </p:sp>
    </p:spTree>
    <p:extLst>
      <p:ext uri="{BB962C8B-B14F-4D97-AF65-F5344CB8AC3E}">
        <p14:creationId xmlns:p14="http://schemas.microsoft.com/office/powerpoint/2010/main" val="24050787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12987B5-9275-4453-A7FE-BD356CDBEC7A}" type="datetimeFigureOut">
              <a:rPr lang="en-US"/>
              <a:pPr>
                <a:defRPr/>
              </a:pPr>
              <a:t>8/28/2019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62A6660F-FDEC-4C19-9EB6-7262C614D47B}" type="slidenum">
              <a:rPr lang="en-US" altLang="en-US"/>
              <a:pPr/>
              <a:t>‹#›</a:t>
            </a:fld>
            <a:endParaRPr lang="en-US" altLang="en-US"/>
          </a:p>
        </p:txBody>
      </p:sp>
    </p:spTree>
    <p:extLst>
      <p:ext uri="{BB962C8B-B14F-4D97-AF65-F5344CB8AC3E}">
        <p14:creationId xmlns:p14="http://schemas.microsoft.com/office/powerpoint/2010/main" val="2918523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458E1C7-936E-46F8-A2E9-4F666898013F}"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26B461D-5A79-46F1-9A15-9A5474CD6548}" type="slidenum">
              <a:rPr lang="en-US" altLang="en-US"/>
              <a:pPr/>
              <a:t>‹#›</a:t>
            </a:fld>
            <a:endParaRPr lang="en-US" altLang="en-US"/>
          </a:p>
        </p:txBody>
      </p:sp>
    </p:spTree>
    <p:extLst>
      <p:ext uri="{BB962C8B-B14F-4D97-AF65-F5344CB8AC3E}">
        <p14:creationId xmlns:p14="http://schemas.microsoft.com/office/powerpoint/2010/main" val="1295008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C4DE06B-8AF9-4B95-A4D4-C4876810D54F}" type="datetimeFigureOut">
              <a:rPr lang="en-US"/>
              <a:pPr>
                <a:defRPr/>
              </a:pPr>
              <a:t>8/28/2019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FFAEBFE-13BD-4CDF-A5F9-1B6ABE5E7ADD}" type="slidenum">
              <a:rPr lang="en-US" altLang="en-US"/>
              <a:pPr/>
              <a:t>‹#›</a:t>
            </a:fld>
            <a:endParaRPr lang="en-US" altLang="en-US"/>
          </a:p>
        </p:txBody>
      </p:sp>
    </p:spTree>
    <p:extLst>
      <p:ext uri="{BB962C8B-B14F-4D97-AF65-F5344CB8AC3E}">
        <p14:creationId xmlns:p14="http://schemas.microsoft.com/office/powerpoint/2010/main" val="838644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F325AC4-1F26-4669-8066-9F574E62F5E5}"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DA15820-ED73-4606-B59C-A36C7EFD6AE4}" type="slidenum">
              <a:rPr lang="en-US" altLang="en-US"/>
              <a:pPr/>
              <a:t>‹#›</a:t>
            </a:fld>
            <a:endParaRPr lang="en-US" altLang="en-US"/>
          </a:p>
        </p:txBody>
      </p:sp>
    </p:spTree>
    <p:extLst>
      <p:ext uri="{BB962C8B-B14F-4D97-AF65-F5344CB8AC3E}">
        <p14:creationId xmlns:p14="http://schemas.microsoft.com/office/powerpoint/2010/main" val="1247223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92518B9-917A-4577-A574-CB9C3683BE6F}"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B73936A-A1EF-4EB1-ABC3-4E6739EB71C2}" type="slidenum">
              <a:rPr lang="en-US" altLang="en-US"/>
              <a:pPr/>
              <a:t>‹#›</a:t>
            </a:fld>
            <a:endParaRPr lang="en-US" altLang="en-US"/>
          </a:p>
        </p:txBody>
      </p:sp>
    </p:spTree>
    <p:extLst>
      <p:ext uri="{BB962C8B-B14F-4D97-AF65-F5344CB8AC3E}">
        <p14:creationId xmlns:p14="http://schemas.microsoft.com/office/powerpoint/2010/main" val="1634383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449266-5CD9-47D7-A920-6919950B3B10}"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E1D3B52-C7DB-420A-8D1A-AC1462677FF0}" type="slidenum">
              <a:rPr lang="en-US" altLang="en-US"/>
              <a:pPr/>
              <a:t>‹#›</a:t>
            </a:fld>
            <a:endParaRPr lang="en-US" altLang="en-US"/>
          </a:p>
        </p:txBody>
      </p:sp>
    </p:spTree>
    <p:extLst>
      <p:ext uri="{BB962C8B-B14F-4D97-AF65-F5344CB8AC3E}">
        <p14:creationId xmlns:p14="http://schemas.microsoft.com/office/powerpoint/2010/main" val="39584446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44A7929-C621-4E44-BE98-B5FB3C644DC5}" type="datetimeFigureOut">
              <a:rPr lang="en-US"/>
              <a:pPr>
                <a:defRPr/>
              </a:pPr>
              <a:t>8/28/2019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29361EA-A5EB-4235-A85B-00B5D277B126}" type="slidenum">
              <a:rPr lang="en-US" altLang="en-US"/>
              <a:pPr/>
              <a:t>‹#›</a:t>
            </a:fld>
            <a:endParaRPr lang="en-US" altLang="en-US"/>
          </a:p>
        </p:txBody>
      </p:sp>
    </p:spTree>
    <p:extLst>
      <p:ext uri="{BB962C8B-B14F-4D97-AF65-F5344CB8AC3E}">
        <p14:creationId xmlns:p14="http://schemas.microsoft.com/office/powerpoint/2010/main" val="2261249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C0B55F4-19DD-42A8-81C2-BD26F4DA0520}" type="datetimeFigureOut">
              <a:rPr lang="en-US"/>
              <a:pPr>
                <a:defRPr/>
              </a:pPr>
              <a:t>8/28/2019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5527DE39-55ED-4BB3-A1BE-F3355B51497D}" type="slidenum">
              <a:rPr lang="en-US" altLang="en-US"/>
              <a:pPr/>
              <a:t>‹#›</a:t>
            </a:fld>
            <a:endParaRPr lang="en-US" altLang="en-US"/>
          </a:p>
        </p:txBody>
      </p:sp>
    </p:spTree>
    <p:extLst>
      <p:ext uri="{BB962C8B-B14F-4D97-AF65-F5344CB8AC3E}">
        <p14:creationId xmlns:p14="http://schemas.microsoft.com/office/powerpoint/2010/main" val="136640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496A14A-4B38-4560-AF14-82672E31D297}" type="datetimeFigureOut">
              <a:rPr lang="en-US"/>
              <a:pPr>
                <a:defRPr/>
              </a:pPr>
              <a:t>8/28/2019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866E9140-B8E3-4D8D-8BBD-D5DC3E666D48}" type="slidenum">
              <a:rPr lang="en-US" altLang="en-US"/>
              <a:pPr/>
              <a:t>‹#›</a:t>
            </a:fld>
            <a:endParaRPr lang="en-US" altLang="en-US"/>
          </a:p>
        </p:txBody>
      </p:sp>
    </p:spTree>
    <p:extLst>
      <p:ext uri="{BB962C8B-B14F-4D97-AF65-F5344CB8AC3E}">
        <p14:creationId xmlns:p14="http://schemas.microsoft.com/office/powerpoint/2010/main" val="357847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1FC611-759A-4C36-9C48-5A316B78313B}" type="datetimeFigureOut">
              <a:rPr lang="en-US"/>
              <a:pPr>
                <a:defRPr/>
              </a:pPr>
              <a:t>8/28/2019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31834DA6-BD1F-49C5-B906-ACB8EEE14E7E}" type="slidenum">
              <a:rPr lang="en-US" altLang="en-US"/>
              <a:pPr/>
              <a:t>‹#›</a:t>
            </a:fld>
            <a:endParaRPr lang="en-US" altLang="en-US"/>
          </a:p>
        </p:txBody>
      </p:sp>
    </p:spTree>
    <p:extLst>
      <p:ext uri="{BB962C8B-B14F-4D97-AF65-F5344CB8AC3E}">
        <p14:creationId xmlns:p14="http://schemas.microsoft.com/office/powerpoint/2010/main" val="147425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225C54D-F516-48C0-BF6A-9A5C024D2C51}"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4847FB5-A990-43A8-9163-CED7D38CD6CA}" type="slidenum">
              <a:rPr lang="en-US" altLang="en-US"/>
              <a:pPr/>
              <a:t>‹#›</a:t>
            </a:fld>
            <a:endParaRPr lang="en-US" altLang="en-US"/>
          </a:p>
        </p:txBody>
      </p:sp>
    </p:spTree>
    <p:extLst>
      <p:ext uri="{BB962C8B-B14F-4D97-AF65-F5344CB8AC3E}">
        <p14:creationId xmlns:p14="http://schemas.microsoft.com/office/powerpoint/2010/main" val="95501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B9F1A0-E597-4151-A978-043215396464}" type="datetimeFigureOut">
              <a:rPr lang="en-US"/>
              <a:pPr>
                <a:defRPr/>
              </a:pPr>
              <a:t>8/28/2019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3773144-1D8A-4901-A361-D063EE013605}" type="slidenum">
              <a:rPr lang="en-US" altLang="en-US"/>
              <a:pPr/>
              <a:t>‹#›</a:t>
            </a:fld>
            <a:endParaRPr lang="en-US" altLang="en-US"/>
          </a:p>
        </p:txBody>
      </p:sp>
    </p:spTree>
    <p:extLst>
      <p:ext uri="{BB962C8B-B14F-4D97-AF65-F5344CB8AC3E}">
        <p14:creationId xmlns:p14="http://schemas.microsoft.com/office/powerpoint/2010/main" val="330130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2402775D-FD0C-4957-A774-B9AEE7CA59EC}" type="datetimeFigureOut">
              <a:rPr lang="en-US"/>
              <a:pPr>
                <a:defRPr/>
              </a:pPr>
              <a:t>8/28/2019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A85F1AE-9087-4D7B-BACB-1BA9822E46B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cs typeface="Arial" charset="0"/>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cs typeface="Arial"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panose="02020603050405020304" pitchFamily="18" charset="0"/>
                <a:cs typeface="Arial" panose="020B0604020202020204" pitchFamily="34" charset="0"/>
              </a:defRPr>
            </a:lvl1pPr>
          </a:lstStyle>
          <a:p>
            <a:fld id="{C6262994-96C1-4096-867C-BC48AEBBF5DA}" type="slidenum">
              <a:rPr lang="en-US" altLang="en-US"/>
              <a:pPr/>
              <a:t>‹#›</a:t>
            </a:fld>
            <a:endParaRPr lang="en-US" altLang="en-US"/>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hangingPunct="0">
              <a:defRPr/>
            </a:pPr>
            <a:endParaRPr lang="en-US" sz="2400" b="1">
              <a:solidFill>
                <a:srgbClr val="000000"/>
              </a:solidFill>
              <a:latin typeface="+mn-lt"/>
              <a:cs typeface="Arial" charset="0"/>
            </a:endParaRPr>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defRPr>
            </a:lvl1pPr>
          </a:lstStyle>
          <a:p>
            <a:pPr>
              <a:defRPr/>
            </a:pPr>
            <a:fld id="{CA5CD559-A1E6-4B04-BA65-E9ACA44EC0F9}" type="datetimeFigureOut">
              <a:rPr lang="en-US"/>
              <a:pPr>
                <a:defRPr/>
              </a:pPr>
              <a:t>8/28/2019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1CB7E046-78E3-4642-AF96-BAB624FFA00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277C45B6-3700-4E8F-B6BD-1D557205F15D}" type="datetimeFigureOut">
              <a:rPr lang="en-US"/>
              <a:pPr>
                <a:defRPr/>
              </a:pPr>
              <a:t>8/28/2019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D828AC1-02C5-475B-A011-F49948E8965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10.png"/><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xml"/><Relationship Id="rId7" Type="http://schemas.openxmlformats.org/officeDocument/2006/relationships/slideLayout" Target="../slideLayouts/slideLayout39.xml"/><Relationship Id="rId12" Type="http://schemas.openxmlformats.org/officeDocument/2006/relationships/hyperlink" Target="http://en.wikipedia.org/wiki/Automatic_number_plate_recognition"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2.png"/><Relationship Id="rId5" Type="http://schemas.openxmlformats.org/officeDocument/2006/relationships/tags" Target="../tags/tag5.xml"/><Relationship Id="rId10" Type="http://schemas.openxmlformats.org/officeDocument/2006/relationships/hyperlink" Target="http://www.research.att.com/~yann" TargetMode="External"/><Relationship Id="rId4" Type="http://schemas.openxmlformats.org/officeDocument/2006/relationships/tags" Target="../tags/tag4.xml"/><Relationship Id="rId9" Type="http://schemas.openxmlformats.org/officeDocument/2006/relationships/image" Target="../media/image11.gif"/></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24.jpe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9.xml"/><Relationship Id="rId1" Type="http://schemas.openxmlformats.org/officeDocument/2006/relationships/video" Target="file:///E:\doc\cvcourse\PPT-PDF-07\live_voxel.avi" TargetMode="External"/><Relationship Id="rId5" Type="http://schemas.openxmlformats.org/officeDocument/2006/relationships/image" Target="../media/image28.pn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9.xml"/><Relationship Id="rId1" Type="http://schemas.openxmlformats.org/officeDocument/2006/relationships/video" Target="file:///Z:\presentations\cvcourse\PPT-PDF-07\walk.mpeg" TargetMode="External"/><Relationship Id="rId5" Type="http://schemas.openxmlformats.org/officeDocument/2006/relationships/image" Target="../media/image37.pn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8" Type="http://schemas.openxmlformats.org/officeDocument/2006/relationships/hyperlink" Target="http://www.evolution.com/products/lanehawk/" TargetMode="External"/><Relationship Id="rId3" Type="http://schemas.openxmlformats.org/officeDocument/2006/relationships/tags" Target="../tags/tag9.xml"/><Relationship Id="rId7" Type="http://schemas.openxmlformats.org/officeDocument/2006/relationships/image" Target="../media/image38.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4.xml"/><Relationship Id="rId5" Type="http://schemas.openxmlformats.org/officeDocument/2006/relationships/slideLayout" Target="../slideLayouts/slideLayout35.xml"/><Relationship Id="rId4" Type="http://schemas.openxmlformats.org/officeDocument/2006/relationships/tags" Target="../tags/tag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hyperlink" Target="http://upload.wikimedia.org/wikipedia/commons/d/d8/NASA_Mars_Rover.jpg" TargetMode="Externa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hyperlink" Target="http://www.robocup.org/" TargetMode="External"/><Relationship Id="rId17" Type="http://schemas.openxmlformats.org/officeDocument/2006/relationships/hyperlink" Target="http://stair.stanford.edu/" TargetMode="External"/><Relationship Id="rId2" Type="http://schemas.openxmlformats.org/officeDocument/2006/relationships/tags" Target="../tags/tag12.xml"/><Relationship Id="rId16" Type="http://schemas.openxmlformats.org/officeDocument/2006/relationships/image" Target="../media/image41.jpe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39.jpeg"/><Relationship Id="rId5" Type="http://schemas.openxmlformats.org/officeDocument/2006/relationships/tags" Target="../tags/tag15.xml"/><Relationship Id="rId15" Type="http://schemas.openxmlformats.org/officeDocument/2006/relationships/hyperlink" Target="http://en.wikipedia.org/wiki/Spirit_rover" TargetMode="External"/><Relationship Id="rId10" Type="http://schemas.openxmlformats.org/officeDocument/2006/relationships/hyperlink" Target="file:///C:\Documents%20and%20Settings\jchai\My%20Documents\Downloads\UNSW_CMU.mpg" TargetMode="External"/><Relationship Id="rId4" Type="http://schemas.openxmlformats.org/officeDocument/2006/relationships/tags" Target="../tags/tag14.xml"/><Relationship Id="rId9" Type="http://schemas.openxmlformats.org/officeDocument/2006/relationships/notesSlide" Target="../notesSlides/notesSlide15.xml"/><Relationship Id="rId14" Type="http://schemas.openxmlformats.org/officeDocument/2006/relationships/image" Target="../media/image40.jpeg"/></Relationships>
</file>

<file path=ppt/slides/_rels/slide31.xml.rels><?xml version="1.0" encoding="UTF-8" standalone="yes"?>
<Relationships xmlns="http://schemas.openxmlformats.org/package/2006/relationships"><Relationship Id="rId8" Type="http://schemas.openxmlformats.org/officeDocument/2006/relationships/hyperlink" Target="http://en.wikipedia.org/wiki/Mobileye" TargetMode="External"/><Relationship Id="rId3" Type="http://schemas.openxmlformats.org/officeDocument/2006/relationships/tags" Target="../tags/tag20.xml"/><Relationship Id="rId7" Type="http://schemas.openxmlformats.org/officeDocument/2006/relationships/hyperlink" Target="http://www.mobileye.com/" TargetMode="Externa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16.xml"/><Relationship Id="rId5" Type="http://schemas.openxmlformats.org/officeDocument/2006/relationships/slideLayout" Target="../slideLayouts/slideLayout35.xml"/><Relationship Id="rId4" Type="http://schemas.openxmlformats.org/officeDocument/2006/relationships/tags" Target="../tags/tag21.xml"/><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9.xml"/><Relationship Id="rId1" Type="http://schemas.openxmlformats.org/officeDocument/2006/relationships/video" Target="file:///Z:\presentations\cvcourse\PPT-PDF-07\corridor.mpeg" TargetMode="External"/><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9.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Computer Vision</a:t>
            </a:r>
            <a:endParaRPr lang="en-US" dirty="0"/>
          </a:p>
        </p:txBody>
      </p:sp>
      <p:sp>
        <p:nvSpPr>
          <p:cNvPr id="3" name="Subtitle 2"/>
          <p:cNvSpPr>
            <a:spLocks noGrp="1"/>
          </p:cNvSpPr>
          <p:nvPr>
            <p:ph type="subTitle" idx="1"/>
          </p:nvPr>
        </p:nvSpPr>
        <p:spPr/>
        <p:txBody>
          <a:bodyPr/>
          <a:lstStyle/>
          <a:p>
            <a:r>
              <a:rPr lang="en-US" dirty="0" smtClean="0"/>
              <a:t>ENGR430 Computer Vision</a:t>
            </a:r>
          </a:p>
          <a:p>
            <a:r>
              <a:rPr lang="en-US" dirty="0" smtClean="0"/>
              <a:t>Roger Williams University</a:t>
            </a:r>
          </a:p>
          <a:p>
            <a:r>
              <a:rPr lang="en-US" dirty="0" smtClean="0"/>
              <a:t>Matthew Stein</a:t>
            </a:r>
            <a:endParaRPr lang="en-US" dirty="0"/>
          </a:p>
        </p:txBody>
      </p:sp>
    </p:spTree>
    <p:extLst>
      <p:ext uri="{BB962C8B-B14F-4D97-AF65-F5344CB8AC3E}">
        <p14:creationId xmlns:p14="http://schemas.microsoft.com/office/powerpoint/2010/main" val="557072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z="3200" smtClean="0"/>
              <a:t>Ridiculously brief history of computer vision</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762000"/>
            <a:ext cx="17526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990600"/>
            <a:ext cx="5486400" cy="5135563"/>
          </a:xfrm>
        </p:spPr>
        <p:txBody>
          <a:bodyPr>
            <a:normAutofit/>
          </a:bodyPr>
          <a:lstStyle/>
          <a:p>
            <a:pPr>
              <a:lnSpc>
                <a:spcPct val="90000"/>
              </a:lnSpc>
            </a:pPr>
            <a:r>
              <a:rPr lang="en-US" altLang="en-US" sz="2400" dirty="0" smtClean="0"/>
              <a:t>1966: Minsky assigns computer vision as an undergrad summer project</a:t>
            </a:r>
          </a:p>
          <a:p>
            <a:pPr>
              <a:lnSpc>
                <a:spcPct val="90000"/>
              </a:lnSpc>
            </a:pPr>
            <a:r>
              <a:rPr lang="en-US" altLang="en-US" sz="2400" dirty="0" smtClean="0"/>
              <a:t>1960’s: interpretation of synthetic worlds</a:t>
            </a:r>
          </a:p>
          <a:p>
            <a:pPr>
              <a:lnSpc>
                <a:spcPct val="90000"/>
              </a:lnSpc>
            </a:pPr>
            <a:r>
              <a:rPr lang="en-US" altLang="en-US" sz="2400" dirty="0" smtClean="0"/>
              <a:t>1970’s: some progress on interpreting selected images</a:t>
            </a:r>
          </a:p>
          <a:p>
            <a:pPr>
              <a:lnSpc>
                <a:spcPct val="90000"/>
              </a:lnSpc>
            </a:pPr>
            <a:r>
              <a:rPr lang="en-US" altLang="en-US" sz="2400" dirty="0" smtClean="0"/>
              <a:t>1980’s:Shift toward geometry and increased mathematical rigor</a:t>
            </a:r>
            <a:endParaRPr lang="en-US" altLang="en-US" sz="2400" dirty="0" smtClean="0">
              <a:sym typeface="Wingdings" panose="05000000000000000000" pitchFamily="2" charset="2"/>
            </a:endParaRPr>
          </a:p>
          <a:p>
            <a:pPr>
              <a:lnSpc>
                <a:spcPct val="90000"/>
              </a:lnSpc>
            </a:pPr>
            <a:r>
              <a:rPr lang="en-US" altLang="en-US" sz="2400" dirty="0" smtClean="0">
                <a:sym typeface="Wingdings" panose="05000000000000000000" pitchFamily="2" charset="2"/>
              </a:rPr>
              <a:t>1990’s: face recognition; statistical analysis in vogue</a:t>
            </a:r>
          </a:p>
          <a:p>
            <a:pPr>
              <a:lnSpc>
                <a:spcPct val="90000"/>
              </a:lnSpc>
            </a:pPr>
            <a:r>
              <a:rPr lang="en-US" altLang="en-US" sz="2400" dirty="0" smtClean="0">
                <a:sym typeface="Wingdings" panose="05000000000000000000" pitchFamily="2" charset="2"/>
              </a:rPr>
              <a:t>2000’s: broader recognition; large annotated datasets available; video processing starts; vision &amp; graphics; vision for HCI; internet vision, etc.</a:t>
            </a:r>
          </a:p>
          <a:p>
            <a:pPr>
              <a:lnSpc>
                <a:spcPct val="90000"/>
              </a:lnSpc>
            </a:pPr>
            <a:endParaRPr lang="en-US" altLang="en-US" sz="2400" dirty="0" smtClean="0"/>
          </a:p>
        </p:txBody>
      </p:sp>
      <p:sp>
        <p:nvSpPr>
          <p:cNvPr id="7" name="TextBox 6"/>
          <p:cNvSpPr txBox="1">
            <a:spLocks noChangeArrowheads="1"/>
          </p:cNvSpPr>
          <p:nvPr/>
        </p:nvSpPr>
        <p:spPr bwMode="auto">
          <a:xfrm>
            <a:off x="6781800" y="2286000"/>
            <a:ext cx="114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Guzman ‘68</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64282" t="2711" r="4964" b="19205"/>
          <a:stretch>
            <a:fillRect/>
          </a:stretch>
        </p:blipFill>
        <p:spPr bwMode="auto">
          <a:xfrm>
            <a:off x="6477000" y="2590800"/>
            <a:ext cx="18637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6781800" y="4343400"/>
            <a:ext cx="152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Ohta Kanade ‘78</a:t>
            </a:r>
          </a:p>
        </p:txBody>
      </p:sp>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00600"/>
            <a:ext cx="1466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6477000" y="6477000"/>
            <a:ext cx="1928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Turk and Pentland ‘91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ltLang="en-US"/>
              <a:t>Computer Vision</a:t>
            </a:r>
          </a:p>
        </p:txBody>
      </p:sp>
      <p:sp>
        <p:nvSpPr>
          <p:cNvPr id="4" name="Slide Number Placeholder 3"/>
          <p:cNvSpPr>
            <a:spLocks noGrp="1"/>
          </p:cNvSpPr>
          <p:nvPr>
            <p:ph type="sldNum" sz="quarter" idx="11"/>
          </p:nvPr>
        </p:nvSpPr>
        <p:spPr/>
        <p:txBody>
          <a:bodyPr/>
          <a:lstStyle/>
          <a:p>
            <a:r>
              <a:rPr lang="en-US" altLang="en-US"/>
              <a:t>January 2004      L1.</a:t>
            </a:r>
            <a:fld id="{C4CED28F-B795-4A6D-9603-DBF7F14D9F0D}" type="slidenum">
              <a:rPr lang="en-US" altLang="en-US"/>
              <a:pPr/>
              <a:t>11</a:t>
            </a:fld>
            <a:endParaRPr lang="en-US" altLang="en-US"/>
          </a:p>
        </p:txBody>
      </p:sp>
      <p:sp>
        <p:nvSpPr>
          <p:cNvPr id="659458" name="Rectangle 2"/>
          <p:cNvSpPr>
            <a:spLocks noGrp="1" noChangeArrowheads="1"/>
          </p:cNvSpPr>
          <p:nvPr>
            <p:ph type="title"/>
          </p:nvPr>
        </p:nvSpPr>
        <p:spPr>
          <a:xfrm>
            <a:off x="457200" y="457200"/>
            <a:ext cx="8229600" cy="914400"/>
          </a:xfrm>
        </p:spPr>
        <p:txBody>
          <a:bodyPr/>
          <a:lstStyle/>
          <a:p>
            <a:r>
              <a:rPr lang="en-US" altLang="en-US" dirty="0" smtClean="0"/>
              <a:t>Computer Vision Techniques</a:t>
            </a:r>
            <a:endParaRPr lang="en-US" altLang="en-US" dirty="0"/>
          </a:p>
        </p:txBody>
      </p:sp>
      <p:sp>
        <p:nvSpPr>
          <p:cNvPr id="5" name="Content Placeholder 2"/>
          <p:cNvSpPr txBox="1">
            <a:spLocks/>
          </p:cNvSpPr>
          <p:nvPr/>
        </p:nvSpPr>
        <p:spPr>
          <a:xfrm>
            <a:off x="533400" y="1371600"/>
            <a:ext cx="8229600" cy="513556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dirty="0" smtClean="0"/>
              <a:t>Write algorithms in a programming language to manipulate the raw image data to extract useful information</a:t>
            </a:r>
          </a:p>
          <a:p>
            <a:pPr>
              <a:lnSpc>
                <a:spcPct val="90000"/>
              </a:lnSpc>
            </a:pPr>
            <a:r>
              <a:rPr lang="en-US" altLang="en-US" sz="2400" dirty="0" smtClean="0"/>
              <a:t>Like what?</a:t>
            </a:r>
          </a:p>
        </p:txBody>
      </p:sp>
    </p:spTree>
    <p:extLst>
      <p:ext uri="{BB962C8B-B14F-4D97-AF65-F5344CB8AC3E}">
        <p14:creationId xmlns:p14="http://schemas.microsoft.com/office/powerpoint/2010/main" val="3755381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p:txBody>
          <a:bodyPr/>
          <a:lstStyle/>
          <a:p>
            <a:pPr eaLnBrk="1" hangingPunct="1"/>
            <a:r>
              <a:rPr lang="en-US" altLang="en-US" dirty="0" smtClean="0"/>
              <a:t>Application: Optical character recognition (OCR)</a:t>
            </a:r>
          </a:p>
        </p:txBody>
      </p:sp>
      <p:pic>
        <p:nvPicPr>
          <p:cNvPr id="36867" name="Picture 3" descr="asamples"/>
          <p:cNvPicPr>
            <a:picLocks noChangeAspect="1" noChangeArrowheads="1" noCrop="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609600" y="2690813"/>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p:cNvSpPr txBox="1">
            <a:spLocks noChangeArrowheads="1"/>
          </p:cNvSpPr>
          <p:nvPr>
            <p:custDataLst>
              <p:tags r:id="rId3"/>
            </p:custDataLst>
          </p:nvPr>
        </p:nvSpPr>
        <p:spPr bwMode="auto">
          <a:xfrm>
            <a:off x="685800" y="5362575"/>
            <a:ext cx="33797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Digit recognition, AT&amp;T labs</a:t>
            </a:r>
          </a:p>
          <a:p>
            <a:pPr algn="ctr"/>
            <a:r>
              <a:rPr lang="en-US" altLang="en-US" sz="1600">
                <a:solidFill>
                  <a:srgbClr val="000000"/>
                </a:solidFill>
                <a:latin typeface="Arial" panose="020B0604020202020204" pitchFamily="34" charset="0"/>
                <a:hlinkClick r:id="rId10"/>
              </a:rPr>
              <a:t>http://www.research.att.com/~yann</a:t>
            </a:r>
            <a:r>
              <a:rPr lang="en-US" altLang="en-US" sz="1600">
                <a:solidFill>
                  <a:srgbClr val="000000"/>
                </a:solidFill>
                <a:latin typeface="Arial" panose="020B0604020202020204" pitchFamily="34" charset="0"/>
              </a:rPr>
              <a:t>/</a:t>
            </a:r>
          </a:p>
        </p:txBody>
      </p:sp>
      <p:sp>
        <p:nvSpPr>
          <p:cNvPr id="36869" name="Rectangle 5"/>
          <p:cNvSpPr>
            <a:spLocks noChangeArrowheads="1"/>
          </p:cNvSpPr>
          <p:nvPr>
            <p:custDataLst>
              <p:tags r:id="rId4"/>
            </p:custDataLst>
          </p:nvPr>
        </p:nvSpPr>
        <p:spPr bwMode="auto">
          <a:xfrm>
            <a:off x="685800" y="990600"/>
            <a:ext cx="7772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pPr>
            <a:r>
              <a:rPr lang="en-US" altLang="en-US" sz="2800">
                <a:solidFill>
                  <a:srgbClr val="000000"/>
                </a:solidFill>
                <a:latin typeface="Arial" panose="020B0604020202020204" pitchFamily="34" charset="0"/>
              </a:rPr>
              <a:t>Technology to convert scanned docs to text</a:t>
            </a:r>
          </a:p>
          <a:p>
            <a:pPr lvl="1">
              <a:spcBef>
                <a:spcPct val="20000"/>
              </a:spcBef>
              <a:buFontTx/>
              <a:buChar char="•"/>
            </a:pPr>
            <a:r>
              <a:rPr lang="en-US" altLang="en-US" sz="2000">
                <a:solidFill>
                  <a:srgbClr val="000000"/>
                </a:solidFill>
                <a:latin typeface="Arial" panose="020B0604020202020204" pitchFamily="34" charset="0"/>
              </a:rPr>
              <a:t>If you have a scanner, it probably came with OCR software</a:t>
            </a:r>
          </a:p>
          <a:p>
            <a:pPr>
              <a:spcBef>
                <a:spcPct val="20000"/>
              </a:spcBef>
            </a:pPr>
            <a:endParaRPr lang="en-US" altLang="en-US" sz="2800">
              <a:solidFill>
                <a:srgbClr val="000000"/>
              </a:solidFill>
              <a:latin typeface="Arial" panose="020B0604020202020204" pitchFamily="34" charset="0"/>
            </a:endParaRPr>
          </a:p>
        </p:txBody>
      </p:sp>
      <p:pic>
        <p:nvPicPr>
          <p:cNvPr id="36870" name="Picture 6" descr="California_license_plate_ANPR"/>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7"/>
          <p:cNvSpPr txBox="1">
            <a:spLocks noChangeArrowheads="1"/>
          </p:cNvSpPr>
          <p:nvPr>
            <p:custDataLst>
              <p:tags r:id="rId6"/>
            </p:custDataLst>
          </p:nvPr>
        </p:nvSpPr>
        <p:spPr bwMode="auto">
          <a:xfrm>
            <a:off x="4511675" y="5362575"/>
            <a:ext cx="451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License plate readers</a:t>
            </a:r>
          </a:p>
          <a:p>
            <a:pPr algn="ctr"/>
            <a:r>
              <a:rPr lang="en-US" altLang="en-US" sz="1200">
                <a:solidFill>
                  <a:srgbClr val="000000"/>
                </a:solidFill>
                <a:latin typeface="Arial" panose="020B0604020202020204" pitchFamily="34" charset="0"/>
                <a:hlinkClick r:id="rId12"/>
              </a:rPr>
              <a:t>http://en.wikipedia.org/wiki/Automatic_number_plate_recognition</a:t>
            </a:r>
            <a:endParaRPr lang="en-US" altLang="en-US" sz="1200">
              <a:solidFill>
                <a:srgbClr val="000000"/>
              </a:solidFill>
              <a:latin typeface="Arial" panose="020B0604020202020204" pitchFamily="34" charset="0"/>
            </a:endParaRPr>
          </a:p>
          <a:p>
            <a:pPr algn="ctr"/>
            <a:endParaRPr lang="en-US" altLang="en-US" sz="1200">
              <a:solidFill>
                <a:srgbClr val="00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511EF142-F8A8-4620-801B-E7617A275198}" type="slidenum">
              <a:rPr lang="en-US" altLang="en-US"/>
              <a:pPr/>
              <a:t>13</a:t>
            </a:fld>
            <a:endParaRPr lang="en-US" altLang="en-US"/>
          </a:p>
        </p:txBody>
      </p:sp>
      <p:sp>
        <p:nvSpPr>
          <p:cNvPr id="664578" name="Rectangle 2"/>
          <p:cNvSpPr>
            <a:spLocks noGrp="1" noChangeArrowheads="1"/>
          </p:cNvSpPr>
          <p:nvPr>
            <p:ph type="title"/>
          </p:nvPr>
        </p:nvSpPr>
        <p:spPr/>
        <p:txBody>
          <a:bodyPr/>
          <a:lstStyle/>
          <a:p>
            <a:r>
              <a:rPr lang="en-US" altLang="en-US"/>
              <a:t>Boundary Detection</a:t>
            </a:r>
          </a:p>
        </p:txBody>
      </p:sp>
      <p:pic>
        <p:nvPicPr>
          <p:cNvPr id="664579" name="Picture 3" descr="lea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5029200" cy="4402138"/>
          </a:xfrm>
          <a:prstGeom prst="rect">
            <a:avLst/>
          </a:prstGeom>
          <a:noFill/>
          <a:extLst>
            <a:ext uri="{909E8E84-426E-40DD-AFC4-6F175D3DCCD1}">
              <a14:hiddenFill xmlns:a14="http://schemas.microsoft.com/office/drawing/2010/main">
                <a:solidFill>
                  <a:srgbClr val="FFFFFF"/>
                </a:solidFill>
              </a14:hiddenFill>
            </a:ext>
          </a:extLst>
        </p:spPr>
      </p:pic>
      <p:sp>
        <p:nvSpPr>
          <p:cNvPr id="664580" name="Rectangle 4"/>
          <p:cNvSpPr>
            <a:spLocks noChangeArrowheads="1"/>
          </p:cNvSpPr>
          <p:nvPr/>
        </p:nvSpPr>
        <p:spPr bwMode="auto">
          <a:xfrm>
            <a:off x="1295400" y="5791200"/>
            <a:ext cx="654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ClrTx/>
            </a:pPr>
            <a:r>
              <a:rPr lang="en-US" altLang="en-US" sz="2400">
                <a:latin typeface="Arial" panose="020B0604020202020204" pitchFamily="34" charset="0"/>
              </a:rPr>
              <a:t>http://www.robots.ox.ac.uk/~vdg/dynamics.html</a:t>
            </a:r>
          </a:p>
        </p:txBody>
      </p:sp>
    </p:spTree>
    <p:extLst>
      <p:ext uri="{BB962C8B-B14F-4D97-AF65-F5344CB8AC3E}">
        <p14:creationId xmlns:p14="http://schemas.microsoft.com/office/powerpoint/2010/main" val="1392498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r>
              <a:rPr lang="en-US" altLang="en-US"/>
              <a:t>Computer Vision</a:t>
            </a:r>
          </a:p>
        </p:txBody>
      </p:sp>
      <p:sp>
        <p:nvSpPr>
          <p:cNvPr id="5" name="Slide Number Placeholder 2"/>
          <p:cNvSpPr>
            <a:spLocks noGrp="1"/>
          </p:cNvSpPr>
          <p:nvPr>
            <p:ph type="sldNum" sz="quarter" idx="11"/>
          </p:nvPr>
        </p:nvSpPr>
        <p:spPr/>
        <p:txBody>
          <a:bodyPr/>
          <a:lstStyle/>
          <a:p>
            <a:r>
              <a:rPr lang="en-US" altLang="en-US"/>
              <a:t>January 2004      L1.</a:t>
            </a:r>
            <a:fld id="{AAA1C5A3-2F36-478B-B5A8-772C2449EA09}" type="slidenum">
              <a:rPr lang="en-US" altLang="en-US"/>
              <a:pPr/>
              <a:t>14</a:t>
            </a:fld>
            <a:endParaRPr lang="en-US" altLang="en-US"/>
          </a:p>
        </p:txBody>
      </p:sp>
      <p:pic>
        <p:nvPicPr>
          <p:cNvPr id="666626" name="Picture 2" descr="Squirrel"/>
          <p:cNvPicPr>
            <a:picLocks noChangeAspect="1" noChangeArrowheads="1"/>
          </p:cNvPicPr>
          <p:nvPr/>
        </p:nvPicPr>
        <p:blipFill>
          <a:blip r:embed="rId2">
            <a:extLst>
              <a:ext uri="{28A0092B-C50C-407E-A947-70E740481C1C}">
                <a14:useLocalDpi xmlns:a14="http://schemas.microsoft.com/office/drawing/2010/main" val="0"/>
              </a:ext>
            </a:extLst>
          </a:blip>
          <a:srcRect l="2715" t="2231" r="10406" b="6320"/>
          <a:stretch>
            <a:fillRect/>
          </a:stretch>
        </p:blipFill>
        <p:spPr bwMode="auto">
          <a:xfrm>
            <a:off x="685800" y="1143000"/>
            <a:ext cx="3754438" cy="4811713"/>
          </a:xfrm>
          <a:prstGeom prst="rect">
            <a:avLst/>
          </a:prstGeom>
          <a:noFill/>
          <a:extLst>
            <a:ext uri="{909E8E84-426E-40DD-AFC4-6F175D3DCCD1}">
              <a14:hiddenFill xmlns:a14="http://schemas.microsoft.com/office/drawing/2010/main">
                <a:solidFill>
                  <a:srgbClr val="FFFFFF"/>
                </a:solidFill>
              </a14:hiddenFill>
            </a:ext>
          </a:extLst>
        </p:spPr>
      </p:pic>
      <p:pic>
        <p:nvPicPr>
          <p:cNvPr id="666627" name="Picture 3" descr="Squirre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25" y="1143000"/>
            <a:ext cx="3762375"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656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7F24A2CD-D93E-46DC-A9DA-69DFD8DB86F9}" type="slidenum">
              <a:rPr lang="en-US" altLang="en-US"/>
              <a:pPr/>
              <a:t>15</a:t>
            </a:fld>
            <a:endParaRPr lang="en-US" altLang="en-US"/>
          </a:p>
        </p:txBody>
      </p:sp>
      <p:sp>
        <p:nvSpPr>
          <p:cNvPr id="671746" name="Rectangle 2"/>
          <p:cNvSpPr>
            <a:spLocks noGrp="1" noChangeArrowheads="1"/>
          </p:cNvSpPr>
          <p:nvPr>
            <p:ph type="title"/>
          </p:nvPr>
        </p:nvSpPr>
        <p:spPr>
          <a:xfrm>
            <a:off x="457200" y="448560"/>
            <a:ext cx="8229600" cy="914400"/>
          </a:xfrm>
        </p:spPr>
        <p:txBody>
          <a:bodyPr/>
          <a:lstStyle/>
          <a:p>
            <a:r>
              <a:rPr lang="en-US" altLang="en-US" dirty="0" smtClean="0"/>
              <a:t>Tracking: feature changes location in a sequence of images</a:t>
            </a:r>
            <a:endParaRPr lang="en-US" altLang="en-US" dirty="0"/>
          </a:p>
        </p:txBody>
      </p:sp>
      <p:pic>
        <p:nvPicPr>
          <p:cNvPr id="671747" name="Picture 3" descr="brickstrea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98625"/>
            <a:ext cx="8229600" cy="470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758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0F005974-05D3-41FD-8E3A-7F3D0BFEFE77}" type="slidenum">
              <a:rPr lang="en-US" altLang="en-US"/>
              <a:pPr/>
              <a:t>16</a:t>
            </a:fld>
            <a:endParaRPr lang="en-US" altLang="en-US"/>
          </a:p>
        </p:txBody>
      </p:sp>
      <p:sp>
        <p:nvSpPr>
          <p:cNvPr id="672770" name="Rectangle 2"/>
          <p:cNvSpPr>
            <a:spLocks noGrp="1" noChangeArrowheads="1"/>
          </p:cNvSpPr>
          <p:nvPr>
            <p:ph type="title"/>
          </p:nvPr>
        </p:nvSpPr>
        <p:spPr/>
        <p:txBody>
          <a:bodyPr/>
          <a:lstStyle/>
          <a:p>
            <a:r>
              <a:rPr lang="en-US" altLang="en-US"/>
              <a:t>Tracking</a:t>
            </a:r>
          </a:p>
        </p:txBody>
      </p:sp>
      <p:pic>
        <p:nvPicPr>
          <p:cNvPr id="672771" name="Picture 3" descr="brickstrea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63713"/>
            <a:ext cx="8382000" cy="478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15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4321F91D-493D-4B1E-9DA2-378770DF83C0}" type="slidenum">
              <a:rPr lang="en-US" altLang="en-US"/>
              <a:pPr/>
              <a:t>17</a:t>
            </a:fld>
            <a:endParaRPr lang="en-US" altLang="en-US"/>
          </a:p>
        </p:txBody>
      </p:sp>
      <p:sp>
        <p:nvSpPr>
          <p:cNvPr id="673794" name="Rectangle 2"/>
          <p:cNvSpPr>
            <a:spLocks noGrp="1" noChangeArrowheads="1"/>
          </p:cNvSpPr>
          <p:nvPr>
            <p:ph type="title"/>
          </p:nvPr>
        </p:nvSpPr>
        <p:spPr/>
        <p:txBody>
          <a:bodyPr/>
          <a:lstStyle/>
          <a:p>
            <a:r>
              <a:rPr lang="en-US" altLang="en-US"/>
              <a:t>Tracking</a:t>
            </a:r>
          </a:p>
        </p:txBody>
      </p:sp>
      <p:pic>
        <p:nvPicPr>
          <p:cNvPr id="673795" name="Picture 3" descr="brickstream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85938"/>
            <a:ext cx="8077200" cy="461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1203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E15AFE5E-215A-424F-BE1C-6D77A3FBD117}" type="slidenum">
              <a:rPr lang="en-US" altLang="en-US"/>
              <a:pPr/>
              <a:t>18</a:t>
            </a:fld>
            <a:endParaRPr lang="en-US" altLang="en-US"/>
          </a:p>
        </p:txBody>
      </p:sp>
      <p:sp>
        <p:nvSpPr>
          <p:cNvPr id="674818" name="Rectangle 2"/>
          <p:cNvSpPr>
            <a:spLocks noGrp="1" noChangeArrowheads="1"/>
          </p:cNvSpPr>
          <p:nvPr>
            <p:ph type="title"/>
          </p:nvPr>
        </p:nvSpPr>
        <p:spPr/>
        <p:txBody>
          <a:bodyPr/>
          <a:lstStyle/>
          <a:p>
            <a:r>
              <a:rPr lang="en-US" altLang="en-US"/>
              <a:t>Tracking</a:t>
            </a:r>
          </a:p>
        </p:txBody>
      </p:sp>
      <p:pic>
        <p:nvPicPr>
          <p:cNvPr id="674819" name="Picture 3" descr="brickstream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1663"/>
            <a:ext cx="7391400" cy="422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09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en-US" altLang="en-US"/>
              <a:t>Computer Vision</a:t>
            </a:r>
          </a:p>
        </p:txBody>
      </p:sp>
      <p:sp>
        <p:nvSpPr>
          <p:cNvPr id="5" name="Slide Number Placeholder 3"/>
          <p:cNvSpPr>
            <a:spLocks noGrp="1"/>
          </p:cNvSpPr>
          <p:nvPr>
            <p:ph type="sldNum" sz="quarter" idx="11"/>
          </p:nvPr>
        </p:nvSpPr>
        <p:spPr/>
        <p:txBody>
          <a:bodyPr/>
          <a:lstStyle/>
          <a:p>
            <a:r>
              <a:rPr lang="en-US" altLang="en-US"/>
              <a:t>January 2004      L1.</a:t>
            </a:r>
            <a:fld id="{1C2EFCAF-466B-454F-9DA4-1D5D6A31E510}" type="slidenum">
              <a:rPr lang="en-US" altLang="en-US"/>
              <a:pPr/>
              <a:t>19</a:t>
            </a:fld>
            <a:endParaRPr lang="en-US" altLang="en-US"/>
          </a:p>
        </p:txBody>
      </p:sp>
      <p:sp>
        <p:nvSpPr>
          <p:cNvPr id="675842" name="Rectangle 2"/>
          <p:cNvSpPr>
            <a:spLocks noGrp="1" noChangeArrowheads="1"/>
          </p:cNvSpPr>
          <p:nvPr>
            <p:ph type="title"/>
          </p:nvPr>
        </p:nvSpPr>
        <p:spPr/>
        <p:txBody>
          <a:bodyPr/>
          <a:lstStyle/>
          <a:p>
            <a:r>
              <a:rPr lang="en-US" altLang="en-US"/>
              <a:t>Tracking</a:t>
            </a:r>
          </a:p>
        </p:txBody>
      </p:sp>
      <p:pic>
        <p:nvPicPr>
          <p:cNvPr id="675843" name="Picture 3" descr="brickstream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9613"/>
            <a:ext cx="7467600" cy="426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117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ctrTitle" idx="4294967295"/>
          </p:nvPr>
        </p:nvSpPr>
        <p:spPr>
          <a:xfrm>
            <a:off x="685800" y="2130425"/>
            <a:ext cx="7772400" cy="1470025"/>
          </a:xfrm>
        </p:spPr>
        <p:txBody>
          <a:bodyPr/>
          <a:lstStyle/>
          <a:p>
            <a:r>
              <a:rPr lang="en-US" altLang="en-US" dirty="0" smtClean="0"/>
              <a:t>Slides largely copied from</a:t>
            </a:r>
            <a:br>
              <a:rPr lang="en-US" altLang="en-US" dirty="0" smtClean="0"/>
            </a:br>
            <a:r>
              <a:rPr lang="en-US" altLang="en-US" dirty="0" smtClean="0"/>
              <a:t>SCE 643: Introduction to </a:t>
            </a:r>
            <a:br>
              <a:rPr lang="en-US" altLang="en-US" dirty="0" smtClean="0"/>
            </a:br>
            <a:r>
              <a:rPr lang="en-US" altLang="en-US" dirty="0" smtClean="0"/>
              <a:t>Computer Vision</a:t>
            </a:r>
          </a:p>
        </p:txBody>
      </p:sp>
      <p:sp>
        <p:nvSpPr>
          <p:cNvPr id="168963" name="Rectangle 3"/>
          <p:cNvSpPr>
            <a:spLocks noGrp="1" noChangeArrowheads="1"/>
          </p:cNvSpPr>
          <p:nvPr>
            <p:ph type="subTitle" idx="4294967295"/>
          </p:nvPr>
        </p:nvSpPr>
        <p:spPr>
          <a:xfrm>
            <a:off x="1371600" y="3886200"/>
            <a:ext cx="6324600" cy="1219200"/>
          </a:xfrm>
        </p:spPr>
        <p:txBody>
          <a:bodyPr/>
          <a:lstStyle/>
          <a:p>
            <a:pPr marL="0" indent="0" algn="ctr">
              <a:buFont typeface="Arial" panose="020B0604020202020204" pitchFamily="34" charset="0"/>
              <a:buNone/>
            </a:pPr>
            <a:r>
              <a:rPr lang="en-US" altLang="en-US" dirty="0" err="1" smtClean="0"/>
              <a:t>Jinxiang</a:t>
            </a:r>
            <a:r>
              <a:rPr lang="en-US" altLang="en-US" dirty="0" smtClean="0"/>
              <a:t> Chai</a:t>
            </a:r>
          </a:p>
          <a:p>
            <a:pPr marL="0" indent="0" algn="ctr">
              <a:buFont typeface="Arial" panose="020B0604020202020204" pitchFamily="34" charset="0"/>
              <a:buNone/>
            </a:pPr>
            <a:r>
              <a:rPr lang="en-US" altLang="en-US" dirty="0" smtClean="0"/>
              <a:t>Texas A&amp;M University</a:t>
            </a:r>
          </a:p>
        </p:txBody>
      </p:sp>
      <p:sp>
        <p:nvSpPr>
          <p:cNvPr id="4" name="Text Box 12"/>
          <p:cNvSpPr txBox="1">
            <a:spLocks noChangeArrowheads="1"/>
          </p:cNvSpPr>
          <p:nvPr/>
        </p:nvSpPr>
        <p:spPr bwMode="auto">
          <a:xfrm>
            <a:off x="685800" y="4891201"/>
            <a:ext cx="750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spcBef>
                <a:spcPct val="20000"/>
              </a:spcBef>
              <a:buFont typeface="Arial" panose="020B0604020202020204" pitchFamily="34" charset="0"/>
              <a:buNone/>
              <a:defRPr sz="3200">
                <a:latin typeface="+mn-lt"/>
              </a:defRPr>
            </a:lvl1pPr>
            <a:lvl2pPr marL="742950" indent="-285750">
              <a:spcBef>
                <a:spcPct val="20000"/>
              </a:spcBef>
              <a:buFont typeface="Arial" panose="020B0604020202020204" pitchFamily="34" charset="0"/>
              <a:buChar char="–"/>
              <a:defRPr sz="2800">
                <a:latin typeface="+mn-lt"/>
              </a:defRPr>
            </a:lvl2pPr>
            <a:lvl3pPr marL="1143000" indent="-228600">
              <a:spcBef>
                <a:spcPct val="20000"/>
              </a:spcBef>
              <a:buFont typeface="Arial" panose="020B0604020202020204" pitchFamily="34" charset="0"/>
              <a:buChar char="•"/>
              <a:defRPr sz="2400">
                <a:latin typeface="+mn-lt"/>
              </a:defRPr>
            </a:lvl3pPr>
            <a:lvl4pPr marL="1600200" indent="-228600">
              <a:spcBef>
                <a:spcPct val="20000"/>
              </a:spcBef>
              <a:buFont typeface="Arial" panose="020B0604020202020204" pitchFamily="34" charset="0"/>
              <a:buChar char="–"/>
              <a:defRPr sz="2000">
                <a:latin typeface="+mn-lt"/>
              </a:defRPr>
            </a:lvl4pPr>
            <a:lvl5pPr marL="2057400" indent="-228600">
              <a:spcBef>
                <a:spcPct val="20000"/>
              </a:spcBef>
              <a:buFont typeface="Arial" panose="020B0604020202020204"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r>
              <a:rPr lang="en-US" altLang="en-US" dirty="0" smtClean="0"/>
              <a:t>Also </a:t>
            </a:r>
            <a:r>
              <a:rPr lang="en-US" altLang="en-US" dirty="0" err="1" smtClean="0"/>
              <a:t>Davi</a:t>
            </a:r>
            <a:r>
              <a:rPr lang="en-US" altLang="en-US" dirty="0" smtClean="0"/>
              <a:t> </a:t>
            </a:r>
            <a:r>
              <a:rPr lang="en-US" altLang="en-US" dirty="0"/>
              <a:t>Geiger   New York University </a:t>
            </a:r>
            <a:r>
              <a:rPr lang="en-US" altLang="en-US" dirty="0" smtClean="0"/>
              <a:t>2004</a:t>
            </a:r>
          </a:p>
          <a:p>
            <a:r>
              <a:rPr lang="en-US" altLang="en-US" dirty="0" smtClean="0"/>
              <a:t>Slide or two from other sources</a:t>
            </a:r>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5EC29850-F452-4EB9-BDF8-DC2AE0D4754B}" type="slidenum">
              <a:rPr lang="en-US" altLang="en-US"/>
              <a:pPr/>
              <a:t>20</a:t>
            </a:fld>
            <a:endParaRPr lang="en-US" altLang="en-US"/>
          </a:p>
        </p:txBody>
      </p:sp>
      <p:sp>
        <p:nvSpPr>
          <p:cNvPr id="679938" name="Rectangle 2"/>
          <p:cNvSpPr>
            <a:spLocks noGrp="1" noChangeArrowheads="1"/>
          </p:cNvSpPr>
          <p:nvPr>
            <p:ph type="title"/>
          </p:nvPr>
        </p:nvSpPr>
        <p:spPr/>
        <p:txBody>
          <a:bodyPr/>
          <a:lstStyle/>
          <a:p>
            <a:r>
              <a:rPr lang="en-US" altLang="en-US" dirty="0" smtClean="0"/>
              <a:t>Reconstructing 3D from a sequence of images from a moving camera</a:t>
            </a:r>
            <a:endParaRPr lang="en-US" altLang="en-US" dirty="0"/>
          </a:p>
        </p:txBody>
      </p:sp>
      <p:pic>
        <p:nvPicPr>
          <p:cNvPr id="67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6781800" cy="488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9940" name="Rectangle 4"/>
          <p:cNvSpPr>
            <a:spLocks noChangeArrowheads="1"/>
          </p:cNvSpPr>
          <p:nvPr/>
        </p:nvSpPr>
        <p:spPr bwMode="auto">
          <a:xfrm>
            <a:off x="573088" y="5791200"/>
            <a:ext cx="799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ClrTx/>
            </a:pPr>
            <a:r>
              <a:rPr lang="en-US" altLang="en-US" sz="2400">
                <a:latin typeface="Arial" panose="020B0604020202020204" pitchFamily="34" charset="0"/>
              </a:rPr>
              <a:t>http://www.ai.mit.edu/courses/6.801/lect/lect01_darrell.pdf</a:t>
            </a:r>
          </a:p>
        </p:txBody>
      </p:sp>
    </p:spTree>
    <p:extLst>
      <p:ext uri="{BB962C8B-B14F-4D97-AF65-F5344CB8AC3E}">
        <p14:creationId xmlns:p14="http://schemas.microsoft.com/office/powerpoint/2010/main" val="4007092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en-US"/>
              <a:t>Applications:  3D Reconstruction</a:t>
            </a:r>
          </a:p>
        </p:txBody>
      </p:sp>
      <p:grpSp>
        <p:nvGrpSpPr>
          <p:cNvPr id="365575" name="Group 7"/>
          <p:cNvGrpSpPr>
            <a:grpSpLocks/>
          </p:cNvGrpSpPr>
          <p:nvPr/>
        </p:nvGrpSpPr>
        <p:grpSpPr bwMode="auto">
          <a:xfrm>
            <a:off x="76200" y="1524000"/>
            <a:ext cx="8991600" cy="5113338"/>
            <a:chOff x="48" y="960"/>
            <a:chExt cx="5664" cy="3221"/>
          </a:xfrm>
        </p:grpSpPr>
        <p:pic>
          <p:nvPicPr>
            <p:cNvPr id="365576" name="Picture 8" descr="horsesequence"/>
            <p:cNvPicPr>
              <a:picLocks noChangeAspect="1" noChangeArrowheads="1"/>
            </p:cNvPicPr>
            <p:nvPr/>
          </p:nvPicPr>
          <p:blipFill>
            <a:blip r:embed="rId3">
              <a:extLst>
                <a:ext uri="{28A0092B-C50C-407E-A947-70E740481C1C}">
                  <a14:useLocalDpi xmlns:a14="http://schemas.microsoft.com/office/drawing/2010/main" val="0"/>
                </a:ext>
              </a:extLst>
            </a:blip>
            <a:srcRect t="5379"/>
            <a:stretch>
              <a:fillRect/>
            </a:stretch>
          </p:blipFill>
          <p:spPr bwMode="auto">
            <a:xfrm>
              <a:off x="48" y="960"/>
              <a:ext cx="5664" cy="1425"/>
            </a:xfrm>
            <a:prstGeom prst="rect">
              <a:avLst/>
            </a:prstGeom>
            <a:noFill/>
            <a:extLst>
              <a:ext uri="{909E8E84-426E-40DD-AFC4-6F175D3DCCD1}">
                <a14:hiddenFill xmlns:a14="http://schemas.microsoft.com/office/drawing/2010/main">
                  <a:solidFill>
                    <a:srgbClr val="FFFFFF"/>
                  </a:solidFill>
                </a14:hiddenFill>
              </a:ext>
            </a:extLst>
          </p:spPr>
        </p:pic>
        <p:pic>
          <p:nvPicPr>
            <p:cNvPr id="365577" name="Picture 9" descr="horsesur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2544"/>
              <a:ext cx="1872" cy="1631"/>
            </a:xfrm>
            <a:prstGeom prst="rect">
              <a:avLst/>
            </a:prstGeom>
            <a:noFill/>
            <a:extLst>
              <a:ext uri="{909E8E84-426E-40DD-AFC4-6F175D3DCCD1}">
                <a14:hiddenFill xmlns:a14="http://schemas.microsoft.com/office/drawing/2010/main">
                  <a:solidFill>
                    <a:srgbClr val="FFFFFF"/>
                  </a:solidFill>
                </a14:hiddenFill>
              </a:ext>
            </a:extLst>
          </p:spPr>
        </p:pic>
        <p:pic>
          <p:nvPicPr>
            <p:cNvPr id="365578" name="Picture 10" descr="horsesurf_mes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2544"/>
              <a:ext cx="1728" cy="16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963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2EDBE9DC-9336-48A1-AF9E-860F0545A6E6}" type="slidenum">
              <a:rPr lang="en-US" altLang="en-US"/>
              <a:pPr/>
              <a:t>22</a:t>
            </a:fld>
            <a:endParaRPr lang="en-US" altLang="en-US"/>
          </a:p>
        </p:txBody>
      </p:sp>
      <p:sp>
        <p:nvSpPr>
          <p:cNvPr id="681986" name="Rectangle 2"/>
          <p:cNvSpPr>
            <a:spLocks noGrp="1" noChangeArrowheads="1"/>
          </p:cNvSpPr>
          <p:nvPr>
            <p:ph type="title"/>
          </p:nvPr>
        </p:nvSpPr>
        <p:spPr>
          <a:xfrm>
            <a:off x="457200" y="228600"/>
            <a:ext cx="8534400" cy="1061991"/>
          </a:xfrm>
        </p:spPr>
        <p:txBody>
          <a:bodyPr/>
          <a:lstStyle/>
          <a:p>
            <a:r>
              <a:rPr lang="en-US" altLang="en-US" dirty="0"/>
              <a:t>Pose </a:t>
            </a:r>
            <a:r>
              <a:rPr lang="en-US" altLang="en-US" dirty="0" smtClean="0"/>
              <a:t>Determination:</a:t>
            </a:r>
            <a:endParaRPr lang="en-US" altLang="en-US" dirty="0"/>
          </a:p>
        </p:txBody>
      </p:sp>
      <p:pic>
        <p:nvPicPr>
          <p:cNvPr id="681987" name="Picture 3" descr="girl_overlay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99792"/>
            <a:ext cx="4800600" cy="3200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5181600" y="4099992"/>
            <a:ext cx="838200"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181600" y="3256983"/>
            <a:ext cx="0" cy="8430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a:xfrm flipH="1">
            <a:off x="4648200" y="4099992"/>
            <a:ext cx="533400" cy="4720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Rectangle 3"/>
          <p:cNvSpPr/>
          <p:nvPr/>
        </p:nvSpPr>
        <p:spPr>
          <a:xfrm>
            <a:off x="457200" y="1010214"/>
            <a:ext cx="8382000" cy="2246769"/>
          </a:xfrm>
          <a:prstGeom prst="rect">
            <a:avLst/>
          </a:prstGeom>
        </p:spPr>
        <p:txBody>
          <a:bodyPr wrap="square">
            <a:spAutoFit/>
          </a:bodyPr>
          <a:lstStyle/>
          <a:p>
            <a:pPr marL="285750" indent="-285750">
              <a:buFont typeface="Arial" panose="020B0604020202020204" pitchFamily="34" charset="0"/>
              <a:buChar char="•"/>
            </a:pPr>
            <a:r>
              <a:rPr lang="en-US" altLang="en-US" sz="2800" dirty="0"/>
              <a:t>Known camera </a:t>
            </a:r>
            <a:r>
              <a:rPr lang="en-US" altLang="en-US" sz="2800" dirty="0" smtClean="0"/>
              <a:t>location </a:t>
            </a:r>
            <a:r>
              <a:rPr lang="en-US" altLang="en-US" sz="2800" dirty="0" smtClean="0">
                <a:sym typeface="Symbol" panose="05050102010706020507" pitchFamily="18" charset="2"/>
              </a:rPr>
              <a:t> </a:t>
            </a:r>
            <a:r>
              <a:rPr lang="en-US" altLang="en-US" sz="2800" dirty="0" smtClean="0"/>
              <a:t>determine </a:t>
            </a:r>
            <a:r>
              <a:rPr lang="en-US" altLang="en-US" sz="2800" dirty="0"/>
              <a:t>position of a roughly known </a:t>
            </a:r>
            <a:r>
              <a:rPr lang="en-US" altLang="en-US" sz="2800" dirty="0" smtClean="0"/>
              <a:t>object</a:t>
            </a:r>
          </a:p>
          <a:p>
            <a:pPr marL="285750" indent="-285750">
              <a:buFont typeface="Arial" panose="020B0604020202020204" pitchFamily="34" charset="0"/>
              <a:buChar char="•"/>
            </a:pPr>
            <a:r>
              <a:rPr lang="en-US" altLang="en-US" sz="2800" dirty="0"/>
              <a:t>Object location </a:t>
            </a:r>
            <a:r>
              <a:rPr lang="en-US" altLang="en-US" sz="2800" dirty="0" smtClean="0"/>
              <a:t>known</a:t>
            </a:r>
            <a:r>
              <a:rPr lang="en-US" altLang="en-US" sz="2800" dirty="0">
                <a:sym typeface="Symbol" panose="05050102010706020507" pitchFamily="18" charset="2"/>
              </a:rPr>
              <a:t>  </a:t>
            </a:r>
            <a:r>
              <a:rPr lang="en-US" altLang="en-US" sz="2800" dirty="0" smtClean="0"/>
              <a:t>determine </a:t>
            </a:r>
            <a:r>
              <a:rPr lang="en-US" altLang="en-US" sz="2800" dirty="0"/>
              <a:t>location of camera</a:t>
            </a:r>
            <a:br>
              <a:rPr lang="en-US" altLang="en-US" sz="2800" dirty="0"/>
            </a:br>
            <a:endParaRPr lang="en-US" sz="2800" dirty="0"/>
          </a:p>
        </p:txBody>
      </p:sp>
    </p:spTree>
    <p:extLst>
      <p:ext uri="{BB962C8B-B14F-4D97-AF65-F5344CB8AC3E}">
        <p14:creationId xmlns:p14="http://schemas.microsoft.com/office/powerpoint/2010/main" val="2379497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CS143 Intro to Computer Vision</a:t>
            </a:r>
          </a:p>
        </p:txBody>
      </p:sp>
      <p:sp>
        <p:nvSpPr>
          <p:cNvPr id="7" name="Date Placeholder 4"/>
          <p:cNvSpPr>
            <a:spLocks noGrp="1"/>
          </p:cNvSpPr>
          <p:nvPr>
            <p:ph type="dt" sz="half" idx="11"/>
          </p:nvPr>
        </p:nvSpPr>
        <p:spPr/>
        <p:txBody>
          <a:bodyPr/>
          <a:lstStyle/>
          <a:p>
            <a:r>
              <a:rPr lang="en-US" altLang="en-US"/>
              <a:t>Brown University</a:t>
            </a:r>
          </a:p>
        </p:txBody>
      </p:sp>
      <p:sp>
        <p:nvSpPr>
          <p:cNvPr id="800770" name="Rectangle 2"/>
          <p:cNvSpPr>
            <a:spLocks noGrp="1" noChangeArrowheads="1"/>
          </p:cNvSpPr>
          <p:nvPr>
            <p:ph type="title"/>
          </p:nvPr>
        </p:nvSpPr>
        <p:spPr/>
        <p:txBody>
          <a:bodyPr/>
          <a:lstStyle/>
          <a:p>
            <a:r>
              <a:rPr lang="en-US" altLang="en-US" dirty="0" smtClean="0"/>
              <a:t>Classification</a:t>
            </a:r>
            <a:endParaRPr lang="en-US" altLang="en-US" dirty="0"/>
          </a:p>
        </p:txBody>
      </p:sp>
      <p:sp>
        <p:nvSpPr>
          <p:cNvPr id="800771" name="Rectangle 3"/>
          <p:cNvSpPr>
            <a:spLocks noGrp="1" noChangeArrowheads="1"/>
          </p:cNvSpPr>
          <p:nvPr>
            <p:ph type="body" idx="1"/>
          </p:nvPr>
        </p:nvSpPr>
        <p:spPr/>
        <p:txBody>
          <a:bodyPr/>
          <a:lstStyle/>
          <a:p>
            <a:endParaRPr lang="en-US" altLang="en-US"/>
          </a:p>
        </p:txBody>
      </p:sp>
      <p:pic>
        <p:nvPicPr>
          <p:cNvPr id="800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17563"/>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0773" name="Text Box 5"/>
          <p:cNvSpPr txBox="1">
            <a:spLocks noChangeArrowheads="1"/>
          </p:cNvSpPr>
          <p:nvPr/>
        </p:nvSpPr>
        <p:spPr bwMode="auto">
          <a:xfrm>
            <a:off x="152400" y="6016625"/>
            <a:ext cx="120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chemeClr val="accent2"/>
                </a:solidFill>
              </a:rPr>
              <a:t>Fei-Fei Li.</a:t>
            </a:r>
          </a:p>
        </p:txBody>
      </p:sp>
    </p:spTree>
    <p:extLst>
      <p:ext uri="{BB962C8B-B14F-4D97-AF65-F5344CB8AC3E}">
        <p14:creationId xmlns:p14="http://schemas.microsoft.com/office/powerpoint/2010/main" val="4255536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ltLang="en-US"/>
              <a:t>Augmented Reality</a:t>
            </a:r>
          </a:p>
        </p:txBody>
      </p:sp>
      <p:pic>
        <p:nvPicPr>
          <p:cNvPr id="391171" name="Picture 3" descr="D:\presentations\colloquium_16july04\ppt_source\girl_hmd_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47800"/>
            <a:ext cx="372745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91172" name="live_voxel.avi">
            <a:hlinkClick r:id="" action="ppaction://media"/>
          </p:cNvPr>
          <p:cNvPicPr>
            <a:picLocks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4648200" y="2286000"/>
            <a:ext cx="36576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020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117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91172"/>
                                        </p:tgtEl>
                                      </p:cBhvr>
                                    </p:cmd>
                                  </p:childTnLst>
                                </p:cTn>
                              </p:par>
                            </p:childTnLst>
                          </p:cTn>
                        </p:par>
                      </p:childTnLst>
                    </p:cTn>
                  </p:par>
                </p:childTnLst>
              </p:cTn>
              <p:nextCondLst>
                <p:cond evt="onClick" delay="0">
                  <p:tgtEl>
                    <p:spTgt spid="391172"/>
                  </p:tgtEl>
                </p:cond>
              </p:nextCondLst>
            </p:seq>
            <p:video>
              <p:cMediaNode vol="80000">
                <p:cTn id="7" fill="hold" display="0">
                  <p:stCondLst>
                    <p:cond delay="indefinite"/>
                  </p:stCondLst>
                </p:cTn>
                <p:tgtEl>
                  <p:spTgt spid="39117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altLang="en-US"/>
              <a:t>Panoramic Mosaics</a:t>
            </a:r>
          </a:p>
        </p:txBody>
      </p:sp>
      <p:pic>
        <p:nvPicPr>
          <p:cNvPr id="39219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4267200"/>
            <a:ext cx="7731125"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6"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981200"/>
            <a:ext cx="14446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7"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81200"/>
            <a:ext cx="14446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2198"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925" y="1981200"/>
            <a:ext cx="14446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2199" name="Text Box 7"/>
          <p:cNvSpPr txBox="1">
            <a:spLocks noChangeArrowheads="1"/>
          </p:cNvSpPr>
          <p:nvPr/>
        </p:nvSpPr>
        <p:spPr bwMode="auto">
          <a:xfrm>
            <a:off x="2651125" y="2632075"/>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t>
            </a:r>
          </a:p>
        </p:txBody>
      </p:sp>
      <p:sp>
        <p:nvSpPr>
          <p:cNvPr id="392200" name="Rectangle 8"/>
          <p:cNvSpPr>
            <a:spLocks noChangeArrowheads="1"/>
          </p:cNvSpPr>
          <p:nvPr/>
        </p:nvSpPr>
        <p:spPr bwMode="auto">
          <a:xfrm>
            <a:off x="4876800" y="2590800"/>
            <a:ext cx="98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 … +</a:t>
            </a:r>
          </a:p>
        </p:txBody>
      </p:sp>
      <p:sp>
        <p:nvSpPr>
          <p:cNvPr id="392201" name="Rectangle 9"/>
          <p:cNvSpPr>
            <a:spLocks noChangeArrowheads="1"/>
          </p:cNvSpPr>
          <p:nvPr/>
        </p:nvSpPr>
        <p:spPr bwMode="auto">
          <a:xfrm>
            <a:off x="7948613" y="2590800"/>
            <a:ext cx="35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t>
            </a:r>
          </a:p>
        </p:txBody>
      </p:sp>
    </p:spTree>
    <p:extLst>
      <p:ext uri="{BB962C8B-B14F-4D97-AF65-F5344CB8AC3E}">
        <p14:creationId xmlns:p14="http://schemas.microsoft.com/office/powerpoint/2010/main" val="32599999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en-US"/>
              <a:t>Applications:  Recognition</a:t>
            </a:r>
          </a:p>
        </p:txBody>
      </p:sp>
      <p:grpSp>
        <p:nvGrpSpPr>
          <p:cNvPr id="342022" name="Group 6"/>
          <p:cNvGrpSpPr>
            <a:grpSpLocks/>
          </p:cNvGrpSpPr>
          <p:nvPr/>
        </p:nvGrpSpPr>
        <p:grpSpPr bwMode="auto">
          <a:xfrm>
            <a:off x="2339975" y="3322638"/>
            <a:ext cx="4465638" cy="2651125"/>
            <a:chOff x="0" y="0"/>
            <a:chExt cx="2813" cy="1670"/>
          </a:xfrm>
        </p:grpSpPr>
        <p:sp>
          <p:nvSpPr>
            <p:cNvPr id="342021" name="Rectangle 5"/>
            <p:cNvSpPr>
              <a:spLocks noChangeArrowheads="1"/>
            </p:cNvSpPr>
            <p:nvPr/>
          </p:nvSpPr>
          <p:spPr bwMode="auto">
            <a:xfrm>
              <a:off x="0" y="0"/>
              <a:ext cx="2813" cy="16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2019" name="Rectangle 3"/>
            <p:cNvSpPr>
              <a:spLocks noChangeArrowheads="1"/>
            </p:cNvSpPr>
            <p:nvPr/>
          </p:nvSpPr>
          <p:spPr bwMode="auto">
            <a:xfrm>
              <a:off x="0" y="0"/>
              <a:ext cx="2813" cy="16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  </a:t>
              </a:r>
              <a:r>
                <a:rPr lang="en-US" altLang="en-US" sz="14400"/>
                <a:t> </a:t>
              </a:r>
              <a:r>
                <a:rPr lang="en-US" altLang="en-US"/>
                <a:t>                                               </a:t>
              </a:r>
            </a:p>
            <a:p>
              <a:endParaRPr lang="en-US" altLang="en-US"/>
            </a:p>
          </p:txBody>
        </p:sp>
      </p:grpSp>
      <p:pic>
        <p:nvPicPr>
          <p:cNvPr id="3420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30325"/>
            <a:ext cx="8763000" cy="3317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8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1578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descr="___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371600"/>
            <a:ext cx="23431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372739" name="Picture 3" descr="cap_1384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47800"/>
            <a:ext cx="5715000" cy="2619375"/>
          </a:xfrm>
          <a:prstGeom prst="rect">
            <a:avLst/>
          </a:prstGeom>
          <a:noFill/>
          <a:extLst>
            <a:ext uri="{909E8E84-426E-40DD-AFC4-6F175D3DCCD1}">
              <a14:hiddenFill xmlns:a14="http://schemas.microsoft.com/office/drawing/2010/main">
                <a:solidFill>
                  <a:srgbClr val="FFFFFF"/>
                </a:solidFill>
              </a14:hiddenFill>
            </a:ext>
          </a:extLst>
        </p:spPr>
      </p:pic>
      <p:sp>
        <p:nvSpPr>
          <p:cNvPr id="372740" name="Text Box 4"/>
          <p:cNvSpPr txBox="1">
            <a:spLocks noChangeArrowheads="1"/>
          </p:cNvSpPr>
          <p:nvPr/>
        </p:nvSpPr>
        <p:spPr bwMode="auto">
          <a:xfrm>
            <a:off x="1965325" y="5562600"/>
            <a:ext cx="5045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Arial" panose="020B0604020202020204" pitchFamily="34" charset="0"/>
              </a:rPr>
              <a:t>ESC Entertainment, XYZRGB, NRC</a:t>
            </a:r>
          </a:p>
        </p:txBody>
      </p:sp>
      <p:sp>
        <p:nvSpPr>
          <p:cNvPr id="372741" name="Rectangle 5"/>
          <p:cNvSpPr>
            <a:spLocks noGrp="1" noChangeArrowheads="1"/>
          </p:cNvSpPr>
          <p:nvPr>
            <p:ph type="title"/>
          </p:nvPr>
        </p:nvSpPr>
        <p:spPr>
          <a:noFill/>
          <a:ln/>
        </p:spPr>
        <p:txBody>
          <a:bodyPr/>
          <a:lstStyle/>
          <a:p>
            <a:r>
              <a:rPr lang="en-US" altLang="en-US"/>
              <a:t>Applications:  Special Effects</a:t>
            </a:r>
          </a:p>
        </p:txBody>
      </p:sp>
    </p:spTree>
    <p:extLst>
      <p:ext uri="{BB962C8B-B14F-4D97-AF65-F5344CB8AC3E}">
        <p14:creationId xmlns:p14="http://schemas.microsoft.com/office/powerpoint/2010/main" val="76989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en-US"/>
              <a:t>Applications: Surveillance</a:t>
            </a:r>
          </a:p>
        </p:txBody>
      </p:sp>
      <p:pic>
        <p:nvPicPr>
          <p:cNvPr id="398339" name="Picture 3" descr="Z:\presentations\cvcourse\figs\track_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52578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398340" name="walk.mpeg">
            <a:hlinkClick r:id="" action="ppaction://media"/>
          </p:cNvPr>
          <p:cNvPicPr>
            <a:picLocks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5638800" y="33528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529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8340"/>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98340"/>
                                        </p:tgtEl>
                                      </p:cBhvr>
                                    </p:cmd>
                                  </p:childTnLst>
                                </p:cTn>
                              </p:par>
                            </p:childTnLst>
                          </p:cTn>
                        </p:par>
                      </p:childTnLst>
                    </p:cTn>
                  </p:par>
                </p:childTnLst>
              </p:cTn>
              <p:nextCondLst>
                <p:cond evt="onClick" delay="0">
                  <p:tgtEl>
                    <p:spTgt spid="398340"/>
                  </p:tgtEl>
                </p:cond>
              </p:nextCondLst>
            </p:seq>
            <p:video>
              <p:cMediaNode vol="80000">
                <p:cTn id="7" fill="hold" display="0">
                  <p:stCondLst>
                    <p:cond delay="indefinite"/>
                  </p:stCondLst>
                </p:cTn>
                <p:tgtEl>
                  <p:spTgt spid="39834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custDataLst>
              <p:tags r:id="rId1"/>
            </p:custDataLst>
          </p:nvPr>
        </p:nvSpPr>
        <p:spPr/>
        <p:txBody>
          <a:bodyPr>
            <a:normAutofit fontScale="90000"/>
          </a:bodyPr>
          <a:lstStyle/>
          <a:p>
            <a:pPr eaLnBrk="1" hangingPunct="1"/>
            <a:r>
              <a:rPr lang="en-US" altLang="en-US" dirty="0" smtClean="0"/>
              <a:t>Application: Object recognition (in supermarkets)</a:t>
            </a:r>
          </a:p>
        </p:txBody>
      </p:sp>
      <p:sp>
        <p:nvSpPr>
          <p:cNvPr id="40963" name="Rectangle 3"/>
          <p:cNvSpPr>
            <a:spLocks noGrp="1" noChangeArrowheads="1"/>
          </p:cNvSpPr>
          <p:nvPr>
            <p:ph type="body" idx="1"/>
            <p:custDataLst>
              <p:tags r:id="rId2"/>
            </p:custDataLst>
          </p:nvPr>
        </p:nvSpPr>
        <p:spPr/>
        <p:txBody>
          <a:bodyPr/>
          <a:lstStyle/>
          <a:p>
            <a:pPr eaLnBrk="1" hangingPunct="1"/>
            <a:endParaRPr lang="en-US" altLang="en-US" dirty="0" smtClean="0"/>
          </a:p>
        </p:txBody>
      </p:sp>
      <p:pic>
        <p:nvPicPr>
          <p:cNvPr id="40964" name="Picture 5" descr="Detection of Bottom of the Cart Loss in Retail Checkout"/>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2711450" y="1219200"/>
            <a:ext cx="27749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6"/>
          <p:cNvSpPr>
            <a:spLocks noChangeArrowheads="1"/>
          </p:cNvSpPr>
          <p:nvPr>
            <p:custDataLst>
              <p:tags r:id="rId4"/>
            </p:custDataLst>
          </p:nvPr>
        </p:nvSpPr>
        <p:spPr bwMode="auto">
          <a:xfrm>
            <a:off x="1492250" y="4872038"/>
            <a:ext cx="67373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a:solidFill>
                  <a:srgbClr val="000000"/>
                </a:solidFill>
                <a:latin typeface="Arial" panose="020B0604020202020204" pitchFamily="34" charset="0"/>
                <a:hlinkClick r:id="rId8"/>
              </a:rPr>
              <a:t>LaneHawk by EvolutionRobotics</a:t>
            </a:r>
            <a:endParaRPr lang="en-US" altLang="en-US" sz="1600">
              <a:solidFill>
                <a:srgbClr val="000000"/>
              </a:solidFill>
              <a:latin typeface="Arial" panose="020B0604020202020204" pitchFamily="34" charset="0"/>
            </a:endParaRPr>
          </a:p>
          <a:p>
            <a:r>
              <a:rPr lang="en-US" altLang="en-US" sz="1600">
                <a:solidFill>
                  <a:srgbClr val="000000"/>
                </a:solidFill>
                <a:latin typeface="Arial" panose="020B0604020202020204" pitchFamily="34"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p:cNvSpPr>
            <a:spLocks noGrp="1"/>
          </p:cNvSpPr>
          <p:nvPr>
            <p:ph type="dt" sz="half" idx="10"/>
          </p:nvPr>
        </p:nvSpPr>
        <p:spPr/>
        <p:txBody>
          <a:bodyPr/>
          <a:lstStyle/>
          <a:p>
            <a:r>
              <a:rPr lang="en-US" altLang="en-US"/>
              <a:t>1/25/2005</a:t>
            </a:r>
          </a:p>
        </p:txBody>
      </p:sp>
      <p:sp>
        <p:nvSpPr>
          <p:cNvPr id="21" name="Footer Placeholder 4"/>
          <p:cNvSpPr>
            <a:spLocks noGrp="1"/>
          </p:cNvSpPr>
          <p:nvPr>
            <p:ph type="ftr" sz="quarter" idx="11"/>
          </p:nvPr>
        </p:nvSpPr>
        <p:spPr/>
        <p:txBody>
          <a:bodyPr/>
          <a:lstStyle/>
          <a:p>
            <a:r>
              <a:rPr lang="en-US" altLang="en-US"/>
              <a:t>Introduction to Computer Vision</a:t>
            </a:r>
          </a:p>
        </p:txBody>
      </p:sp>
      <p:sp>
        <p:nvSpPr>
          <p:cNvPr id="22" name="Slide Number Placeholder 5"/>
          <p:cNvSpPr>
            <a:spLocks noGrp="1"/>
          </p:cNvSpPr>
          <p:nvPr>
            <p:ph type="sldNum" sz="quarter" idx="12"/>
          </p:nvPr>
        </p:nvSpPr>
        <p:spPr/>
        <p:txBody>
          <a:bodyPr/>
          <a:lstStyle/>
          <a:p>
            <a:fld id="{0916CBC1-3055-4F43-90E5-6C252FF8E6F3}" type="slidenum">
              <a:rPr lang="en-US" altLang="en-US"/>
              <a:pPr/>
              <a:t>3</a:t>
            </a:fld>
            <a:endParaRPr lang="en-US" altLang="en-US"/>
          </a:p>
        </p:txBody>
      </p:sp>
      <p:sp>
        <p:nvSpPr>
          <p:cNvPr id="110594" name="Rectangle 2"/>
          <p:cNvSpPr>
            <a:spLocks noGrp="1" noChangeArrowheads="1"/>
          </p:cNvSpPr>
          <p:nvPr>
            <p:ph type="title"/>
          </p:nvPr>
        </p:nvSpPr>
        <p:spPr/>
        <p:txBody>
          <a:bodyPr/>
          <a:lstStyle/>
          <a:p>
            <a:r>
              <a:rPr lang="en-US" altLang="en-US" dirty="0"/>
              <a:t>What is Computer Vision?</a:t>
            </a:r>
          </a:p>
        </p:txBody>
      </p:sp>
      <p:sp>
        <p:nvSpPr>
          <p:cNvPr id="110595" name="Rectangle 3"/>
          <p:cNvSpPr>
            <a:spLocks noGrp="1" noChangeArrowheads="1"/>
          </p:cNvSpPr>
          <p:nvPr>
            <p:ph type="body" idx="1"/>
          </p:nvPr>
        </p:nvSpPr>
        <p:spPr>
          <a:xfrm>
            <a:off x="457200" y="1417638"/>
            <a:ext cx="8229600" cy="4525963"/>
          </a:xfrm>
        </p:spPr>
        <p:txBody>
          <a:bodyPr/>
          <a:lstStyle/>
          <a:p>
            <a:pPr>
              <a:buFontTx/>
              <a:buChar char="•"/>
            </a:pPr>
            <a:r>
              <a:rPr lang="en-US" altLang="en-US" dirty="0" smtClean="0"/>
              <a:t>Extracting information from camera signals</a:t>
            </a:r>
          </a:p>
          <a:p>
            <a:pPr>
              <a:buFontTx/>
              <a:buChar char="•"/>
            </a:pPr>
            <a:r>
              <a:rPr lang="en-US" altLang="en-US" dirty="0" smtClean="0"/>
              <a:t>A </a:t>
            </a:r>
            <a:r>
              <a:rPr lang="en-US" altLang="en-US" dirty="0"/>
              <a:t>sensor modality for robotics</a:t>
            </a:r>
          </a:p>
          <a:p>
            <a:pPr>
              <a:buFontTx/>
              <a:buChar char="•"/>
            </a:pPr>
            <a:r>
              <a:rPr lang="en-US" altLang="en-US" dirty="0" smtClean="0"/>
              <a:t>Inverse </a:t>
            </a:r>
            <a:r>
              <a:rPr lang="en-US" altLang="en-US" dirty="0"/>
              <a:t>of Computer Graphics</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p:txBody>
      </p:sp>
      <p:grpSp>
        <p:nvGrpSpPr>
          <p:cNvPr id="110612" name="Group 20"/>
          <p:cNvGrpSpPr>
            <a:grpSpLocks/>
          </p:cNvGrpSpPr>
          <p:nvPr/>
        </p:nvGrpSpPr>
        <p:grpSpPr bwMode="auto">
          <a:xfrm>
            <a:off x="1752600" y="3962400"/>
            <a:ext cx="5867400" cy="1981200"/>
            <a:chOff x="1104" y="1728"/>
            <a:chExt cx="3696" cy="1248"/>
          </a:xfrm>
        </p:grpSpPr>
        <p:sp>
          <p:nvSpPr>
            <p:cNvPr id="110613" name="Rectangle 21"/>
            <p:cNvSpPr>
              <a:spLocks noChangeArrowheads="1"/>
            </p:cNvSpPr>
            <p:nvPr/>
          </p:nvSpPr>
          <p:spPr bwMode="auto">
            <a:xfrm>
              <a:off x="1104" y="1728"/>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4" name="Rectangle 22"/>
            <p:cNvSpPr>
              <a:spLocks noChangeArrowheads="1"/>
            </p:cNvSpPr>
            <p:nvPr/>
          </p:nvSpPr>
          <p:spPr bwMode="auto">
            <a:xfrm>
              <a:off x="1200" y="1824"/>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5" name="Rectangle 23"/>
            <p:cNvSpPr>
              <a:spLocks noChangeArrowheads="1"/>
            </p:cNvSpPr>
            <p:nvPr/>
          </p:nvSpPr>
          <p:spPr bwMode="auto">
            <a:xfrm>
              <a:off x="1296" y="1920"/>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16" name="Line 24"/>
            <p:cNvSpPr>
              <a:spLocks noChangeShapeType="1"/>
            </p:cNvSpPr>
            <p:nvPr/>
          </p:nvSpPr>
          <p:spPr bwMode="auto">
            <a:xfrm>
              <a:off x="2064" y="2064"/>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17" name="Rectangle 25"/>
            <p:cNvSpPr>
              <a:spLocks noChangeArrowheads="1"/>
            </p:cNvSpPr>
            <p:nvPr/>
          </p:nvSpPr>
          <p:spPr bwMode="auto">
            <a:xfrm>
              <a:off x="2592" y="1872"/>
              <a:ext cx="672" cy="38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800">
                  <a:solidFill>
                    <a:schemeClr val="bg1"/>
                  </a:solidFill>
                </a:rPr>
                <a:t>Computer</a:t>
              </a:r>
            </a:p>
            <a:p>
              <a:pPr algn="ctr" eaLnBrk="0" hangingPunct="0"/>
              <a:r>
                <a:rPr lang="en-US" altLang="en-US" sz="1800">
                  <a:solidFill>
                    <a:schemeClr val="bg1"/>
                  </a:solidFill>
                </a:rPr>
                <a:t>vision</a:t>
              </a:r>
            </a:p>
          </p:txBody>
        </p:sp>
        <p:sp>
          <p:nvSpPr>
            <p:cNvPr id="110618" name="Line 26"/>
            <p:cNvSpPr>
              <a:spLocks noChangeShapeType="1"/>
            </p:cNvSpPr>
            <p:nvPr/>
          </p:nvSpPr>
          <p:spPr bwMode="auto">
            <a:xfrm>
              <a:off x="3456" y="2064"/>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19" name="Text Box 27"/>
            <p:cNvSpPr txBox="1">
              <a:spLocks noChangeArrowheads="1"/>
            </p:cNvSpPr>
            <p:nvPr/>
          </p:nvSpPr>
          <p:spPr bwMode="auto">
            <a:xfrm>
              <a:off x="3936" y="1824"/>
              <a:ext cx="65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t>World </a:t>
              </a:r>
            </a:p>
            <a:p>
              <a:pPr algn="ctr" eaLnBrk="0" hangingPunct="0"/>
              <a:r>
                <a:rPr lang="en-US" altLang="en-US"/>
                <a:t>model</a:t>
              </a:r>
            </a:p>
          </p:txBody>
        </p:sp>
        <p:grpSp>
          <p:nvGrpSpPr>
            <p:cNvPr id="110620" name="Group 28"/>
            <p:cNvGrpSpPr>
              <a:grpSpLocks/>
            </p:cNvGrpSpPr>
            <p:nvPr/>
          </p:nvGrpSpPr>
          <p:grpSpPr bwMode="auto">
            <a:xfrm>
              <a:off x="1248" y="2352"/>
              <a:ext cx="3552" cy="624"/>
              <a:chOff x="960" y="1824"/>
              <a:chExt cx="3552" cy="624"/>
            </a:xfrm>
          </p:grpSpPr>
          <p:sp>
            <p:nvSpPr>
              <p:cNvPr id="110621" name="Line 29"/>
              <p:cNvSpPr>
                <a:spLocks noChangeShapeType="1"/>
              </p:cNvSpPr>
              <p:nvPr/>
            </p:nvSpPr>
            <p:spPr bwMode="auto">
              <a:xfrm>
                <a:off x="1776" y="2160"/>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22" name="Rectangle 30"/>
              <p:cNvSpPr>
                <a:spLocks noChangeArrowheads="1"/>
              </p:cNvSpPr>
              <p:nvPr/>
            </p:nvSpPr>
            <p:spPr bwMode="auto">
              <a:xfrm>
                <a:off x="2304" y="1968"/>
                <a:ext cx="672" cy="38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800">
                    <a:solidFill>
                      <a:schemeClr val="bg1"/>
                    </a:solidFill>
                  </a:rPr>
                  <a:t>Computer</a:t>
                </a:r>
              </a:p>
              <a:p>
                <a:pPr algn="ctr" eaLnBrk="0" hangingPunct="0"/>
                <a:r>
                  <a:rPr lang="en-US" altLang="en-US" sz="1800">
                    <a:solidFill>
                      <a:schemeClr val="bg1"/>
                    </a:solidFill>
                  </a:rPr>
                  <a:t>graphics</a:t>
                </a:r>
              </a:p>
            </p:txBody>
          </p:sp>
          <p:sp>
            <p:nvSpPr>
              <p:cNvPr id="110623" name="Line 31"/>
              <p:cNvSpPr>
                <a:spLocks noChangeShapeType="1"/>
              </p:cNvSpPr>
              <p:nvPr/>
            </p:nvSpPr>
            <p:spPr bwMode="auto">
              <a:xfrm>
                <a:off x="3168" y="2160"/>
                <a:ext cx="38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624" name="Text Box 32"/>
              <p:cNvSpPr txBox="1">
                <a:spLocks noChangeArrowheads="1"/>
              </p:cNvSpPr>
              <p:nvPr/>
            </p:nvSpPr>
            <p:spPr bwMode="auto">
              <a:xfrm>
                <a:off x="960" y="1920"/>
                <a:ext cx="65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t>World </a:t>
                </a:r>
              </a:p>
              <a:p>
                <a:pPr algn="ctr" eaLnBrk="0" hangingPunct="0"/>
                <a:r>
                  <a:rPr lang="en-US" altLang="en-US"/>
                  <a:t>model</a:t>
                </a:r>
              </a:p>
            </p:txBody>
          </p:sp>
          <p:sp>
            <p:nvSpPr>
              <p:cNvPr id="110625" name="Rectangle 33"/>
              <p:cNvSpPr>
                <a:spLocks noChangeArrowheads="1"/>
              </p:cNvSpPr>
              <p:nvPr/>
            </p:nvSpPr>
            <p:spPr bwMode="auto">
              <a:xfrm>
                <a:off x="3696" y="1824"/>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6" name="Rectangle 34"/>
              <p:cNvSpPr>
                <a:spLocks noChangeArrowheads="1"/>
              </p:cNvSpPr>
              <p:nvPr/>
            </p:nvSpPr>
            <p:spPr bwMode="auto">
              <a:xfrm>
                <a:off x="3792" y="1920"/>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27" name="Rectangle 35"/>
              <p:cNvSpPr>
                <a:spLocks noChangeArrowheads="1"/>
              </p:cNvSpPr>
              <p:nvPr/>
            </p:nvSpPr>
            <p:spPr bwMode="auto">
              <a:xfrm>
                <a:off x="3888" y="2016"/>
                <a:ext cx="624" cy="43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12094515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p:txBody>
          <a:bodyPr/>
          <a:lstStyle/>
          <a:p>
            <a:pPr eaLnBrk="1" hangingPunct="1"/>
            <a:r>
              <a:rPr lang="en-US" altLang="en-US" dirty="0" smtClean="0"/>
              <a:t>Application: Mobile robots</a:t>
            </a:r>
          </a:p>
        </p:txBody>
      </p:sp>
      <p:sp>
        <p:nvSpPr>
          <p:cNvPr id="54275" name="AutoShape 6" descr="2_on_1_melee2"/>
          <p:cNvSpPr>
            <a:spLocks noChangeAspect="1" noChangeArrowheads="1"/>
          </p:cNvSpPr>
          <p:nvPr>
            <p:custDataLst>
              <p:tags r:id="rId2"/>
            </p:custDataLst>
          </p:nvPr>
        </p:nvSpPr>
        <p:spPr bwMode="auto">
          <a:xfrm>
            <a:off x="8386763" y="24812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solidFill>
                <a:srgbClr val="000000"/>
              </a:solidFill>
              <a:latin typeface="Arial" panose="020B0604020202020204" pitchFamily="34" charset="0"/>
            </a:endParaRPr>
          </a:p>
        </p:txBody>
      </p:sp>
      <p:sp>
        <p:nvSpPr>
          <p:cNvPr id="54276" name="AutoShape 8" descr="2_on_1_melee2"/>
          <p:cNvSpPr>
            <a:spLocks noChangeAspect="1" noChangeArrowheads="1"/>
          </p:cNvSpPr>
          <p:nvPr>
            <p:custDataLst>
              <p:tags r:id="rId3"/>
            </p:custDataLst>
          </p:nvPr>
        </p:nvSpPr>
        <p:spPr bwMode="auto">
          <a:xfrm>
            <a:off x="8386763" y="24812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solidFill>
                <a:srgbClr val="000000"/>
              </a:solidFill>
              <a:latin typeface="Arial" panose="020B0604020202020204" pitchFamily="34" charset="0"/>
            </a:endParaRPr>
          </a:p>
        </p:txBody>
      </p:sp>
      <p:pic>
        <p:nvPicPr>
          <p:cNvPr id="54277" name="Picture 9" descr="2_on_1_melee2">
            <a:hlinkClick r:id="rId10" action="ppaction://hlinkfile"/>
          </p:cNvPr>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495800" y="99060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10"/>
          <p:cNvSpPr>
            <a:spLocks noChangeArrowheads="1"/>
          </p:cNvSpPr>
          <p:nvPr>
            <p:custDataLst>
              <p:tags r:id="rId5"/>
            </p:custDataLst>
          </p:nvPr>
        </p:nvSpPr>
        <p:spPr bwMode="auto">
          <a:xfrm>
            <a:off x="5181600" y="3657600"/>
            <a:ext cx="23320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a:solidFill>
                  <a:srgbClr val="000000"/>
                </a:solidFill>
                <a:latin typeface="Arial" panose="020B0604020202020204" pitchFamily="34" charset="0"/>
                <a:hlinkClick r:id="rId12"/>
              </a:rPr>
              <a:t>http://www.robocup.org/</a:t>
            </a:r>
            <a:endParaRPr lang="en-US" altLang="en-US" sz="1600">
              <a:solidFill>
                <a:srgbClr val="000000"/>
              </a:solidFill>
              <a:latin typeface="Arial" panose="020B0604020202020204" pitchFamily="34" charset="0"/>
            </a:endParaRPr>
          </a:p>
          <a:p>
            <a:endParaRPr lang="en-US" altLang="en-US" sz="1600">
              <a:solidFill>
                <a:srgbClr val="000000"/>
              </a:solidFill>
              <a:latin typeface="Arial" panose="020B0604020202020204" pitchFamily="34" charset="0"/>
            </a:endParaRPr>
          </a:p>
        </p:txBody>
      </p:sp>
      <p:pic>
        <p:nvPicPr>
          <p:cNvPr id="54279" name="Picture 12" descr="Image:NASA Mars Rover.jpg">
            <a:hlinkClick r:id="rId13"/>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838200" y="914400"/>
            <a:ext cx="32004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Rectangle 13"/>
          <p:cNvSpPr>
            <a:spLocks noChangeArrowheads="1"/>
          </p:cNvSpPr>
          <p:nvPr>
            <p:custDataLst>
              <p:tags r:id="rId7"/>
            </p:custDataLst>
          </p:nvPr>
        </p:nvSpPr>
        <p:spPr bwMode="auto">
          <a:xfrm>
            <a:off x="685800" y="3505200"/>
            <a:ext cx="3649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NASA’s Mars Spirit Rover</a:t>
            </a:r>
          </a:p>
          <a:p>
            <a:pPr algn="ctr"/>
            <a:r>
              <a:rPr lang="en-US" altLang="en-US" sz="1600">
                <a:solidFill>
                  <a:srgbClr val="000000"/>
                </a:solidFill>
                <a:latin typeface="Arial" panose="020B0604020202020204" pitchFamily="34" charset="0"/>
                <a:hlinkClick r:id="rId15"/>
              </a:rPr>
              <a:t>http://en.wikipedia.org/wiki/Spirit_rover</a:t>
            </a:r>
            <a:endParaRPr lang="en-US" altLang="en-US" sz="1600">
              <a:solidFill>
                <a:srgbClr val="000000"/>
              </a:solidFill>
              <a:latin typeface="Arial" panose="020B0604020202020204" pitchFamily="34" charset="0"/>
            </a:endParaRPr>
          </a:p>
        </p:txBody>
      </p:sp>
      <p:pic>
        <p:nvPicPr>
          <p:cNvPr id="54281"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0400" y="4419600"/>
            <a:ext cx="2014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9"/>
          <p:cNvSpPr txBox="1">
            <a:spLocks noChangeArrowheads="1"/>
          </p:cNvSpPr>
          <p:nvPr/>
        </p:nvSpPr>
        <p:spPr bwMode="auto">
          <a:xfrm>
            <a:off x="5257800" y="6248400"/>
            <a:ext cx="1895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a:solidFill>
                  <a:srgbClr val="000000"/>
                </a:solidFill>
                <a:latin typeface="Arial" panose="020B0604020202020204" pitchFamily="34" charset="0"/>
              </a:rPr>
              <a:t>Saxena et al. 2008</a:t>
            </a:r>
          </a:p>
          <a:p>
            <a:r>
              <a:rPr lang="en-US" altLang="en-US" sz="1600">
                <a:solidFill>
                  <a:srgbClr val="000000"/>
                </a:solidFill>
                <a:latin typeface="Arial" panose="020B0604020202020204" pitchFamily="34" charset="0"/>
                <a:hlinkClick r:id="rId17"/>
              </a:rPr>
              <a:t>STAIR</a:t>
            </a:r>
            <a:r>
              <a:rPr lang="en-US" altLang="en-US" sz="1600">
                <a:solidFill>
                  <a:srgbClr val="000000"/>
                </a:solidFill>
                <a:latin typeface="Arial" panose="020B0604020202020204" pitchFamily="34" charset="0"/>
              </a:rPr>
              <a:t> at Stanford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custDataLst>
              <p:tags r:id="rId1"/>
            </p:custDataLst>
          </p:nvPr>
        </p:nvSpPr>
        <p:spPr/>
        <p:txBody>
          <a:bodyPr/>
          <a:lstStyle/>
          <a:p>
            <a:pPr eaLnBrk="1" hangingPunct="1"/>
            <a:r>
              <a:rPr lang="en-US" altLang="en-US" dirty="0" smtClean="0"/>
              <a:t>Application: Smart cars</a:t>
            </a:r>
          </a:p>
        </p:txBody>
      </p:sp>
      <p:sp>
        <p:nvSpPr>
          <p:cNvPr id="48131" name="Rectangle 3"/>
          <p:cNvSpPr>
            <a:spLocks noGrp="1" noChangeArrowheads="1"/>
          </p:cNvSpPr>
          <p:nvPr>
            <p:ph type="body" idx="1"/>
            <p:custDataLst>
              <p:tags r:id="rId2"/>
            </p:custDataLst>
          </p:nvPr>
        </p:nvSpPr>
        <p:spPr>
          <a:xfrm>
            <a:off x="685800" y="4876800"/>
            <a:ext cx="8077200" cy="2057400"/>
          </a:xfrm>
        </p:spPr>
        <p:txBody>
          <a:bodyPr/>
          <a:lstStyle/>
          <a:p>
            <a:pPr eaLnBrk="1" hangingPunct="1"/>
            <a:r>
              <a:rPr lang="en-US" altLang="en-US" smtClean="0">
                <a:hlinkClick r:id="rId7"/>
              </a:rPr>
              <a:t>Mobileye</a:t>
            </a:r>
            <a:r>
              <a:rPr lang="en-US" altLang="en-US" smtClean="0"/>
              <a:t> [</a:t>
            </a:r>
            <a:r>
              <a:rPr lang="en-US" altLang="en-US" smtClean="0">
                <a:hlinkClick r:id="rId8"/>
              </a:rPr>
              <a:t>wiki article</a:t>
            </a:r>
            <a:r>
              <a:rPr lang="en-US" altLang="en-US" smtClean="0"/>
              <a:t>]</a:t>
            </a:r>
          </a:p>
          <a:p>
            <a:pPr lvl="1" eaLnBrk="1" hangingPunct="1"/>
            <a:r>
              <a:rPr lang="en-US" altLang="en-US" smtClean="0"/>
              <a:t>Vision systems currently in high-end BMW, GM, Volvo models </a:t>
            </a:r>
          </a:p>
          <a:p>
            <a:pPr lvl="1" eaLnBrk="1" hangingPunct="1"/>
            <a:r>
              <a:rPr lang="en-US" altLang="en-US" smtClean="0"/>
              <a:t>By 2010:  70% of car manufacturers.</a:t>
            </a:r>
          </a:p>
        </p:txBody>
      </p:sp>
      <p:pic>
        <p:nvPicPr>
          <p:cNvPr id="48132" name="Picture 6"/>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904875" y="869950"/>
            <a:ext cx="7781925"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8"/>
          <p:cNvSpPr txBox="1">
            <a:spLocks noChangeArrowheads="1"/>
          </p:cNvSpPr>
          <p:nvPr>
            <p:custDataLst>
              <p:tags r:id="rId4"/>
            </p:custDataLst>
          </p:nvPr>
        </p:nvSpPr>
        <p:spPr bwMode="auto">
          <a:xfrm>
            <a:off x="4572000" y="425450"/>
            <a:ext cx="3967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600">
                <a:solidFill>
                  <a:srgbClr val="000000"/>
                </a:solidFill>
                <a:latin typeface="Arial" panose="020B0604020202020204" pitchFamily="34" charset="0"/>
              </a:rPr>
              <a:t>Slide content courtesy of Amnon Shashua</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en-US"/>
              <a:t>Autonomous Vehicle</a:t>
            </a:r>
          </a:p>
        </p:txBody>
      </p:sp>
      <p:pic>
        <p:nvPicPr>
          <p:cNvPr id="394243" name="Picture 3" descr="Z:\presentations\cvcourse\track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75438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94244" name="corridor.mpeg">
            <a:hlinkClick r:id="" action="ppaction://media"/>
          </p:cNvPr>
          <p:cNvPicPr>
            <a:picLocks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838200" y="411480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394245" name="Text Box 5"/>
          <p:cNvSpPr txBox="1">
            <a:spLocks noChangeArrowheads="1"/>
          </p:cNvSpPr>
          <p:nvPr/>
        </p:nvSpPr>
        <p:spPr bwMode="auto">
          <a:xfrm>
            <a:off x="4760913" y="5105400"/>
            <a:ext cx="163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Flakey, SRI</a:t>
            </a:r>
          </a:p>
        </p:txBody>
      </p:sp>
    </p:spTree>
    <p:extLst>
      <p:ext uri="{BB962C8B-B14F-4D97-AF65-F5344CB8AC3E}">
        <p14:creationId xmlns:p14="http://schemas.microsoft.com/office/powerpoint/2010/main" val="3221600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424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94244"/>
                                        </p:tgtEl>
                                      </p:cBhvr>
                                    </p:cmd>
                                  </p:childTnLst>
                                </p:cTn>
                              </p:par>
                            </p:childTnLst>
                          </p:cTn>
                        </p:par>
                      </p:childTnLst>
                    </p:cTn>
                  </p:par>
                </p:childTnLst>
              </p:cTn>
              <p:nextCondLst>
                <p:cond evt="onClick" delay="0">
                  <p:tgtEl>
                    <p:spTgt spid="394244"/>
                  </p:tgtEl>
                </p:cond>
              </p:nextCondLst>
            </p:seq>
            <p:video>
              <p:cMediaNode vol="80000">
                <p:cTn id="7" fill="hold" display="0">
                  <p:stCondLst>
                    <p:cond delay="indefinite"/>
                  </p:stCondLst>
                </p:cTn>
                <p:tgtEl>
                  <p:spTgt spid="39424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smtClean="0"/>
              <a:t>Application: Self-driving cars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14400"/>
            <a:ext cx="7010400" cy="52578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p:cNvSpPr>
          <p:nvPr>
            <p:ph type="title"/>
          </p:nvPr>
        </p:nvSpPr>
        <p:spPr/>
        <p:txBody>
          <a:bodyPr/>
          <a:lstStyle/>
          <a:p>
            <a:r>
              <a:rPr lang="en-US" altLang="en-US" sz="3600" smtClean="0"/>
              <a:t>Vision is multidisciplinary </a:t>
            </a:r>
          </a:p>
        </p:txBody>
      </p:sp>
      <p:sp>
        <p:nvSpPr>
          <p:cNvPr id="187395" name="Rectangle 3"/>
          <p:cNvSpPr>
            <a:spLocks noGrp="1"/>
          </p:cNvSpPr>
          <p:nvPr>
            <p:ph type="body" idx="1"/>
          </p:nvPr>
        </p:nvSpPr>
        <p:spPr>
          <a:xfrm>
            <a:off x="457200" y="1066800"/>
            <a:ext cx="8229600" cy="5181600"/>
          </a:xfrm>
        </p:spPr>
        <p:txBody>
          <a:bodyPr/>
          <a:lstStyle/>
          <a:p>
            <a:endParaRPr lang="en-US" altLang="en-US" sz="2800" smtClean="0"/>
          </a:p>
        </p:txBody>
      </p:sp>
      <p:pic>
        <p:nvPicPr>
          <p:cNvPr id="187396" name="Picture 4" descr="File:CVoverview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57300"/>
            <a:ext cx="6915150" cy="4838700"/>
          </a:xfrm>
          <a:prstGeom prst="rect">
            <a:avLst/>
          </a:prstGeom>
          <a:noFill/>
          <a:extLst>
            <a:ext uri="{909E8E84-426E-40DD-AFC4-6F175D3DCCD1}">
              <a14:hiddenFill xmlns:a14="http://schemas.microsoft.com/office/drawing/2010/main">
                <a:solidFill>
                  <a:srgbClr val="FFFFFF"/>
                </a:solidFill>
              </a14:hiddenFill>
            </a:ext>
          </a:extLst>
        </p:spPr>
      </p:pic>
      <p:sp>
        <p:nvSpPr>
          <p:cNvPr id="187397" name="Text Box 5"/>
          <p:cNvSpPr txBox="1">
            <a:spLocks noChangeArrowheads="1"/>
          </p:cNvSpPr>
          <p:nvPr/>
        </p:nvSpPr>
        <p:spPr bwMode="auto">
          <a:xfrm>
            <a:off x="7620000" y="62484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From wiki</a:t>
            </a:r>
          </a:p>
        </p:txBody>
      </p:sp>
      <p:sp>
        <p:nvSpPr>
          <p:cNvPr id="187398" name="AutoShape 6"/>
          <p:cNvSpPr>
            <a:spLocks noChangeArrowheads="1"/>
          </p:cNvSpPr>
          <p:nvPr/>
        </p:nvSpPr>
        <p:spPr bwMode="auto">
          <a:xfrm>
            <a:off x="6019800" y="3200400"/>
            <a:ext cx="1676400" cy="6858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399" name="Text Box 7"/>
          <p:cNvSpPr txBox="1">
            <a:spLocks noChangeArrowheads="1"/>
          </p:cNvSpPr>
          <p:nvPr/>
        </p:nvSpPr>
        <p:spPr bwMode="auto">
          <a:xfrm>
            <a:off x="6248400" y="3200400"/>
            <a:ext cx="137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Computer Graphics</a:t>
            </a:r>
          </a:p>
        </p:txBody>
      </p:sp>
      <p:sp>
        <p:nvSpPr>
          <p:cNvPr id="187400" name="AutoShape 8"/>
          <p:cNvSpPr>
            <a:spLocks noChangeArrowheads="1"/>
          </p:cNvSpPr>
          <p:nvPr/>
        </p:nvSpPr>
        <p:spPr bwMode="auto">
          <a:xfrm>
            <a:off x="3048000" y="4800600"/>
            <a:ext cx="762000" cy="457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401" name="Text Box 9"/>
          <p:cNvSpPr txBox="1">
            <a:spLocks noChangeArrowheads="1"/>
          </p:cNvSpPr>
          <p:nvPr/>
        </p:nvSpPr>
        <p:spPr bwMode="auto">
          <a:xfrm>
            <a:off x="3124200" y="4814888"/>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HCI</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600">
                <a:solidFill>
                  <a:schemeClr val="tx1"/>
                </a:solidFill>
                <a:latin typeface="Calibri" panose="020F0502020204030204" pitchFamily="34" charset="0"/>
              </a:defRPr>
            </a:lvl1pPr>
            <a:lvl2pPr eaLnBrk="0" hangingPunct="0">
              <a:defRPr sz="3600">
                <a:solidFill>
                  <a:schemeClr val="tx1"/>
                </a:solidFill>
                <a:latin typeface="Calibri" panose="020F0502020204030204" pitchFamily="34" charset="0"/>
              </a:defRPr>
            </a:lvl2pPr>
            <a:lvl3pPr eaLnBrk="0" hangingPunct="0">
              <a:defRPr sz="3600">
                <a:solidFill>
                  <a:schemeClr val="tx1"/>
                </a:solidFill>
                <a:latin typeface="Calibri" panose="020F0502020204030204" pitchFamily="34" charset="0"/>
              </a:defRPr>
            </a:lvl3pPr>
            <a:lvl4pPr eaLnBrk="0" hangingPunct="0">
              <a:defRPr sz="3600">
                <a:solidFill>
                  <a:schemeClr val="tx1"/>
                </a:solidFill>
                <a:latin typeface="Calibri" panose="020F0502020204030204" pitchFamily="34" charset="0"/>
              </a:defRPr>
            </a:lvl4pPr>
            <a:lvl5pPr eaLnBrk="0" hangingPunct="0">
              <a:defRPr sz="3600">
                <a:solidFill>
                  <a:schemeClr val="tx1"/>
                </a:solidFill>
                <a:latin typeface="Calibri" panose="020F0502020204030204" pitchFamily="34" charset="0"/>
              </a:defRPr>
            </a:lvl5pPr>
            <a:lvl6pPr marL="457200" eaLnBrk="0" fontAlgn="base" hangingPunct="0">
              <a:spcBef>
                <a:spcPct val="0"/>
              </a:spcBef>
              <a:spcAft>
                <a:spcPct val="0"/>
              </a:spcAft>
              <a:defRPr sz="3600">
                <a:solidFill>
                  <a:schemeClr val="tx1"/>
                </a:solidFill>
                <a:latin typeface="Calibri" panose="020F0502020204030204" pitchFamily="34" charset="0"/>
              </a:defRPr>
            </a:lvl6pPr>
            <a:lvl7pPr marL="914400" eaLnBrk="0" fontAlgn="base" hangingPunct="0">
              <a:spcBef>
                <a:spcPct val="0"/>
              </a:spcBef>
              <a:spcAft>
                <a:spcPct val="0"/>
              </a:spcAft>
              <a:defRPr sz="3600">
                <a:solidFill>
                  <a:schemeClr val="tx1"/>
                </a:solidFill>
                <a:latin typeface="Calibri" panose="020F0502020204030204" pitchFamily="34" charset="0"/>
              </a:defRPr>
            </a:lvl7pPr>
            <a:lvl8pPr marL="1371600" eaLnBrk="0" fontAlgn="base" hangingPunct="0">
              <a:spcBef>
                <a:spcPct val="0"/>
              </a:spcBef>
              <a:spcAft>
                <a:spcPct val="0"/>
              </a:spcAft>
              <a:defRPr sz="3600">
                <a:solidFill>
                  <a:schemeClr val="tx1"/>
                </a:solidFill>
                <a:latin typeface="Calibri" panose="020F0502020204030204" pitchFamily="34" charset="0"/>
              </a:defRPr>
            </a:lvl8pPr>
            <a:lvl9pPr marL="1828800" eaLnBrk="0" fontAlgn="base" hangingPunct="0">
              <a:spcBef>
                <a:spcPct val="0"/>
              </a:spcBef>
              <a:spcAft>
                <a:spcPct val="0"/>
              </a:spcAft>
              <a:defRPr sz="3600">
                <a:solidFill>
                  <a:schemeClr val="tx1"/>
                </a:solidFill>
                <a:latin typeface="Calibri" panose="020F0502020204030204" pitchFamily="34" charset="0"/>
              </a:defRPr>
            </a:lvl9pPr>
          </a:lstStyle>
          <a:p>
            <a:r>
              <a:rPr lang="en-US" altLang="zh-CN" sz="2800" dirty="0" smtClean="0">
                <a:latin typeface="Arial" panose="020B0604020202020204" pitchFamily="34" charset="0"/>
              </a:rPr>
              <a:t>OK, so what about us?</a:t>
            </a:r>
            <a:endParaRPr lang="en-US" altLang="zh-CN" sz="2800" dirty="0">
              <a:latin typeface="Arial" panose="020B0604020202020204" pitchFamily="34" charset="0"/>
            </a:endParaRPr>
          </a:p>
        </p:txBody>
      </p:sp>
      <p:sp>
        <p:nvSpPr>
          <p:cNvPr id="234499" name="Text Box 3"/>
          <p:cNvSpPr txBox="1">
            <a:spLocks noChangeArrowheads="1"/>
          </p:cNvSpPr>
          <p:nvPr/>
        </p:nvSpPr>
        <p:spPr bwMode="auto">
          <a:xfrm>
            <a:off x="381000" y="1066800"/>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a:spcBef>
                <a:spcPct val="50000"/>
              </a:spcBef>
              <a:buFontTx/>
              <a:buChar char="•"/>
            </a:pPr>
            <a:r>
              <a:rPr lang="en-US" altLang="en-US" sz="2400" dirty="0" smtClean="0">
                <a:latin typeface="Arial" panose="020B0604020202020204" pitchFamily="34" charset="0"/>
              </a:rPr>
              <a:t>This is all terribly exciting, but what are we actually going to do?</a:t>
            </a:r>
          </a:p>
          <a:p>
            <a:pPr>
              <a:spcBef>
                <a:spcPct val="50000"/>
              </a:spcBef>
              <a:buFontTx/>
              <a:buChar char="•"/>
            </a:pPr>
            <a:endParaRPr lang="en-US" altLang="en-US" sz="2400" dirty="0">
              <a:latin typeface="Arial" panose="020B0604020202020204" pitchFamily="34" charset="0"/>
            </a:endParaRPr>
          </a:p>
          <a:p>
            <a:pPr>
              <a:spcBef>
                <a:spcPct val="50000"/>
              </a:spcBef>
            </a:pPr>
            <a:endParaRPr lang="en-US" altLang="en-US" sz="2400" dirty="0">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1828800" y="2358092"/>
            <a:ext cx="6096000" cy="3429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30" y="2736636"/>
            <a:ext cx="4191000" cy="4191000"/>
          </a:xfrm>
          <a:prstGeom prst="rect">
            <a:avLst/>
          </a:prstGeom>
        </p:spPr>
      </p:pic>
      <p:sp>
        <p:nvSpPr>
          <p:cNvPr id="234498" name="Rectangle 2"/>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600">
                <a:solidFill>
                  <a:schemeClr val="tx1"/>
                </a:solidFill>
                <a:latin typeface="Calibri" panose="020F0502020204030204" pitchFamily="34" charset="0"/>
              </a:defRPr>
            </a:lvl1pPr>
            <a:lvl2pPr eaLnBrk="0" hangingPunct="0">
              <a:defRPr sz="3600">
                <a:solidFill>
                  <a:schemeClr val="tx1"/>
                </a:solidFill>
                <a:latin typeface="Calibri" panose="020F0502020204030204" pitchFamily="34" charset="0"/>
              </a:defRPr>
            </a:lvl2pPr>
            <a:lvl3pPr eaLnBrk="0" hangingPunct="0">
              <a:defRPr sz="3600">
                <a:solidFill>
                  <a:schemeClr val="tx1"/>
                </a:solidFill>
                <a:latin typeface="Calibri" panose="020F0502020204030204" pitchFamily="34" charset="0"/>
              </a:defRPr>
            </a:lvl3pPr>
            <a:lvl4pPr eaLnBrk="0" hangingPunct="0">
              <a:defRPr sz="3600">
                <a:solidFill>
                  <a:schemeClr val="tx1"/>
                </a:solidFill>
                <a:latin typeface="Calibri" panose="020F0502020204030204" pitchFamily="34" charset="0"/>
              </a:defRPr>
            </a:lvl4pPr>
            <a:lvl5pPr eaLnBrk="0" hangingPunct="0">
              <a:defRPr sz="3600">
                <a:solidFill>
                  <a:schemeClr val="tx1"/>
                </a:solidFill>
                <a:latin typeface="Calibri" panose="020F0502020204030204" pitchFamily="34" charset="0"/>
              </a:defRPr>
            </a:lvl5pPr>
            <a:lvl6pPr marL="457200" eaLnBrk="0" fontAlgn="base" hangingPunct="0">
              <a:spcBef>
                <a:spcPct val="0"/>
              </a:spcBef>
              <a:spcAft>
                <a:spcPct val="0"/>
              </a:spcAft>
              <a:defRPr sz="3600">
                <a:solidFill>
                  <a:schemeClr val="tx1"/>
                </a:solidFill>
                <a:latin typeface="Calibri" panose="020F0502020204030204" pitchFamily="34" charset="0"/>
              </a:defRPr>
            </a:lvl6pPr>
            <a:lvl7pPr marL="914400" eaLnBrk="0" fontAlgn="base" hangingPunct="0">
              <a:spcBef>
                <a:spcPct val="0"/>
              </a:spcBef>
              <a:spcAft>
                <a:spcPct val="0"/>
              </a:spcAft>
              <a:defRPr sz="3600">
                <a:solidFill>
                  <a:schemeClr val="tx1"/>
                </a:solidFill>
                <a:latin typeface="Calibri" panose="020F0502020204030204" pitchFamily="34" charset="0"/>
              </a:defRPr>
            </a:lvl7pPr>
            <a:lvl8pPr marL="1371600" eaLnBrk="0" fontAlgn="base" hangingPunct="0">
              <a:spcBef>
                <a:spcPct val="0"/>
              </a:spcBef>
              <a:spcAft>
                <a:spcPct val="0"/>
              </a:spcAft>
              <a:defRPr sz="3600">
                <a:solidFill>
                  <a:schemeClr val="tx1"/>
                </a:solidFill>
                <a:latin typeface="Calibri" panose="020F0502020204030204" pitchFamily="34" charset="0"/>
              </a:defRPr>
            </a:lvl8pPr>
            <a:lvl9pPr marL="1828800" eaLnBrk="0" fontAlgn="base" hangingPunct="0">
              <a:spcBef>
                <a:spcPct val="0"/>
              </a:spcBef>
              <a:spcAft>
                <a:spcPct val="0"/>
              </a:spcAft>
              <a:defRPr sz="3600">
                <a:solidFill>
                  <a:schemeClr val="tx1"/>
                </a:solidFill>
                <a:latin typeface="Calibri" panose="020F0502020204030204" pitchFamily="34" charset="0"/>
              </a:defRPr>
            </a:lvl9pPr>
          </a:lstStyle>
          <a:p>
            <a:r>
              <a:rPr lang="en-US" altLang="zh-CN" sz="2800" dirty="0" smtClean="0">
                <a:latin typeface="Arial" panose="020B0604020202020204" pitchFamily="34" charset="0"/>
              </a:rPr>
              <a:t>Programming</a:t>
            </a:r>
            <a:endParaRPr lang="en-US" altLang="zh-CN" sz="2800" dirty="0">
              <a:latin typeface="Arial" panose="020B0604020202020204" pitchFamily="34" charset="0"/>
            </a:endParaRPr>
          </a:p>
        </p:txBody>
      </p:sp>
      <p:sp>
        <p:nvSpPr>
          <p:cNvPr id="234499" name="Text Box 3"/>
          <p:cNvSpPr txBox="1">
            <a:spLocks noChangeArrowheads="1"/>
          </p:cNvSpPr>
          <p:nvPr/>
        </p:nvSpPr>
        <p:spPr bwMode="auto">
          <a:xfrm>
            <a:off x="685800" y="1085991"/>
            <a:ext cx="82296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a:spcBef>
                <a:spcPct val="50000"/>
              </a:spcBef>
              <a:buFontTx/>
              <a:buChar char="•"/>
            </a:pPr>
            <a:r>
              <a:rPr lang="en-US" altLang="en-US" sz="2400" dirty="0" smtClean="0">
                <a:latin typeface="Arial" panose="020B0604020202020204" pitchFamily="34" charset="0"/>
              </a:rPr>
              <a:t>Linux operating system</a:t>
            </a:r>
          </a:p>
          <a:p>
            <a:pPr>
              <a:spcBef>
                <a:spcPct val="50000"/>
              </a:spcBef>
              <a:buFontTx/>
              <a:buChar char="•"/>
            </a:pPr>
            <a:r>
              <a:rPr lang="en-US" altLang="en-US" sz="2400" dirty="0" smtClean="0">
                <a:latin typeface="Arial" panose="020B0604020202020204" pitchFamily="34" charset="0"/>
              </a:rPr>
              <a:t>Raspberry Pi computer</a:t>
            </a:r>
          </a:p>
          <a:p>
            <a:pPr>
              <a:spcBef>
                <a:spcPct val="50000"/>
              </a:spcBef>
              <a:buFontTx/>
              <a:buChar char="•"/>
            </a:pPr>
            <a:r>
              <a:rPr lang="en-US" altLang="en-US" sz="2400" dirty="0" smtClean="0">
                <a:latin typeface="Arial" panose="020B0604020202020204" pitchFamily="34" charset="0"/>
              </a:rPr>
              <a:t>Python programming language</a:t>
            </a:r>
          </a:p>
          <a:p>
            <a:pPr>
              <a:spcBef>
                <a:spcPct val="50000"/>
              </a:spcBef>
              <a:buFontTx/>
              <a:buChar char="•"/>
            </a:pPr>
            <a:r>
              <a:rPr lang="en-US" altLang="en-US" sz="2400" dirty="0" err="1" smtClean="0">
                <a:latin typeface="Arial" panose="020B0604020202020204" pitchFamily="34" charset="0"/>
              </a:rPr>
              <a:t>OpenCV</a:t>
            </a:r>
            <a:r>
              <a:rPr lang="en-US" altLang="en-US" sz="2400" dirty="0" smtClean="0">
                <a:latin typeface="Arial" panose="020B0604020202020204" pitchFamily="34" charset="0"/>
              </a:rPr>
              <a:t> library</a:t>
            </a:r>
            <a:endParaRPr lang="en-US" altLang="en-US" sz="2400" dirty="0">
              <a:latin typeface="Arial" panose="020B0604020202020204" pitchFamily="34" charset="0"/>
            </a:endParaRPr>
          </a:p>
          <a:p>
            <a:pPr>
              <a:spcBef>
                <a:spcPct val="50000"/>
              </a:spcBef>
              <a:buFontTx/>
              <a:buChar char="•"/>
            </a:pPr>
            <a:endParaRPr lang="en-US" altLang="en-US" sz="2400" dirty="0">
              <a:latin typeface="Arial" panose="020B0604020202020204" pitchFamily="34" charset="0"/>
            </a:endParaRPr>
          </a:p>
          <a:p>
            <a:pPr>
              <a:spcBef>
                <a:spcPct val="50000"/>
              </a:spcBef>
            </a:pPr>
            <a:endParaRPr lang="en-US" altLang="en-US" sz="2400" dirty="0">
              <a:latin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774" y="959150"/>
            <a:ext cx="2539682" cy="2539682"/>
          </a:xfrm>
          <a:prstGeom prst="rect">
            <a:avLst/>
          </a:prstGeom>
        </p:spPr>
      </p:pic>
      <p:pic>
        <p:nvPicPr>
          <p:cNvPr id="6" name="Picture 5"/>
          <p:cNvPicPr>
            <a:picLocks noChangeAspect="1"/>
          </p:cNvPicPr>
          <p:nvPr/>
        </p:nvPicPr>
        <p:blipFill>
          <a:blip r:embed="rId5"/>
          <a:stretch>
            <a:fillRect/>
          </a:stretch>
        </p:blipFill>
        <p:spPr>
          <a:xfrm>
            <a:off x="5301464" y="4317645"/>
            <a:ext cx="2790825" cy="685800"/>
          </a:xfrm>
          <a:prstGeom prst="rect">
            <a:avLst/>
          </a:prstGeom>
        </p:spPr>
      </p:pic>
    </p:spTree>
    <p:extLst>
      <p:ext uri="{BB962C8B-B14F-4D97-AF65-F5344CB8AC3E}">
        <p14:creationId xmlns:p14="http://schemas.microsoft.com/office/powerpoint/2010/main" val="2593701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Raspberry Pi Camera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170" y="990600"/>
            <a:ext cx="6609659" cy="5135563"/>
          </a:xfrm>
        </p:spPr>
      </p:pic>
    </p:spTree>
    <p:extLst>
      <p:ext uri="{BB962C8B-B14F-4D97-AF65-F5344CB8AC3E}">
        <p14:creationId xmlns:p14="http://schemas.microsoft.com/office/powerpoint/2010/main" val="3208951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Python programs using </a:t>
            </a:r>
            <a:r>
              <a:rPr lang="en-US" dirty="0" err="1" smtClean="0"/>
              <a:t>OpenCV</a:t>
            </a:r>
            <a:r>
              <a:rPr lang="en-US" dirty="0" smtClean="0"/>
              <a:t> to manipulate images</a:t>
            </a:r>
            <a:endParaRPr lang="en-US" dirty="0"/>
          </a:p>
        </p:txBody>
      </p:sp>
      <p:pic>
        <p:nvPicPr>
          <p:cNvPr id="5" name="Picture 4"/>
          <p:cNvPicPr>
            <a:picLocks noChangeAspect="1"/>
          </p:cNvPicPr>
          <p:nvPr/>
        </p:nvPicPr>
        <p:blipFill>
          <a:blip r:embed="rId2"/>
          <a:stretch>
            <a:fillRect/>
          </a:stretch>
        </p:blipFill>
        <p:spPr>
          <a:xfrm>
            <a:off x="2616121" y="1149246"/>
            <a:ext cx="3650782" cy="2501203"/>
          </a:xfrm>
          <a:prstGeom prst="rect">
            <a:avLst/>
          </a:prstGeom>
        </p:spPr>
      </p:pic>
      <p:sp>
        <p:nvSpPr>
          <p:cNvPr id="6" name="TextBox 5"/>
          <p:cNvSpPr txBox="1"/>
          <p:nvPr/>
        </p:nvSpPr>
        <p:spPr>
          <a:xfrm>
            <a:off x="2438399" y="3623685"/>
            <a:ext cx="4006225" cy="523220"/>
          </a:xfrm>
          <a:prstGeom prst="rect">
            <a:avLst/>
          </a:prstGeom>
          <a:noFill/>
        </p:spPr>
        <p:txBody>
          <a:bodyPr wrap="none" rtlCol="0">
            <a:spAutoFit/>
          </a:bodyPr>
          <a:lstStyle/>
          <a:p>
            <a:r>
              <a:rPr lang="en-US" sz="2800" dirty="0" smtClean="0"/>
              <a:t>“Middle aged white guy”</a:t>
            </a:r>
            <a:endParaRPr lang="en-US" sz="2800"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2616121" y="4146905"/>
            <a:ext cx="3650782" cy="2501203"/>
          </a:xfrm>
          <a:prstGeom prst="rect">
            <a:avLst/>
          </a:prstGeom>
        </p:spPr>
      </p:pic>
    </p:spTree>
    <p:extLst>
      <p:ext uri="{BB962C8B-B14F-4D97-AF65-F5344CB8AC3E}">
        <p14:creationId xmlns:p14="http://schemas.microsoft.com/office/powerpoint/2010/main" val="23433929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34400" cy="914400"/>
          </a:xfrm>
        </p:spPr>
        <p:txBody>
          <a:bodyPr/>
          <a:lstStyle/>
          <a:p>
            <a:r>
              <a:rPr lang="en-US" dirty="0" smtClean="0"/>
              <a:t>Write filters in python to manipulate images</a:t>
            </a:r>
            <a:endParaRPr lang="en-US" dirty="0"/>
          </a:p>
        </p:txBody>
      </p:sp>
      <p:pic>
        <p:nvPicPr>
          <p:cNvPr id="4" name="Picture 3"/>
          <p:cNvPicPr>
            <a:picLocks noChangeAspect="1"/>
          </p:cNvPicPr>
          <p:nvPr/>
        </p:nvPicPr>
        <p:blipFill>
          <a:blip r:embed="rId2"/>
          <a:stretch>
            <a:fillRect/>
          </a:stretch>
        </p:blipFill>
        <p:spPr>
          <a:xfrm>
            <a:off x="381000" y="1143000"/>
            <a:ext cx="8478627" cy="4038600"/>
          </a:xfrm>
          <a:prstGeom prst="rect">
            <a:avLst/>
          </a:prstGeom>
        </p:spPr>
      </p:pic>
    </p:spTree>
    <p:extLst>
      <p:ext uri="{BB962C8B-B14F-4D97-AF65-F5344CB8AC3E}">
        <p14:creationId xmlns:p14="http://schemas.microsoft.com/office/powerpoint/2010/main" val="1923800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p:txBody>
          <a:bodyPr/>
          <a:lstStyle/>
          <a:p>
            <a:pPr eaLnBrk="1" hangingPunct="1"/>
            <a:r>
              <a:rPr lang="en-US" altLang="en-US" smtClean="0"/>
              <a:t>Components of a computer vision system</a:t>
            </a:r>
          </a:p>
        </p:txBody>
      </p:sp>
      <p:sp>
        <p:nvSpPr>
          <p:cNvPr id="177155" name="Freeform 4"/>
          <p:cNvSpPr>
            <a:spLocks/>
          </p:cNvSpPr>
          <p:nvPr/>
        </p:nvSpPr>
        <p:spPr bwMode="auto">
          <a:xfrm>
            <a:off x="6973888" y="4351338"/>
            <a:ext cx="300037" cy="620712"/>
          </a:xfrm>
          <a:custGeom>
            <a:avLst/>
            <a:gdLst>
              <a:gd name="T0" fmla="*/ 2147483647 w 400"/>
              <a:gd name="T1" fmla="*/ 2147483647 h 872"/>
              <a:gd name="T2" fmla="*/ 2147483647 w 400"/>
              <a:gd name="T3" fmla="*/ 2147483647 h 872"/>
              <a:gd name="T4" fmla="*/ 2147483647 w 400"/>
              <a:gd name="T5" fmla="*/ 2147483647 h 872"/>
              <a:gd name="T6" fmla="*/ 2147483647 w 400"/>
              <a:gd name="T7" fmla="*/ 2147483647 h 872"/>
              <a:gd name="T8" fmla="*/ 2147483647 w 400"/>
              <a:gd name="T9" fmla="*/ 2147483647 h 872"/>
              <a:gd name="T10" fmla="*/ 2147483647 w 400"/>
              <a:gd name="T11" fmla="*/ 2147483647 h 872"/>
              <a:gd name="T12" fmla="*/ 2147483647 w 400"/>
              <a:gd name="T13" fmla="*/ 0 h 872"/>
              <a:gd name="T14" fmla="*/ 0 60000 65536"/>
              <a:gd name="T15" fmla="*/ 0 60000 65536"/>
              <a:gd name="T16" fmla="*/ 0 60000 65536"/>
              <a:gd name="T17" fmla="*/ 0 60000 65536"/>
              <a:gd name="T18" fmla="*/ 0 60000 65536"/>
              <a:gd name="T19" fmla="*/ 0 60000 65536"/>
              <a:gd name="T20" fmla="*/ 0 60000 65536"/>
              <a:gd name="T21" fmla="*/ 0 w 400"/>
              <a:gd name="T22" fmla="*/ 0 h 872"/>
              <a:gd name="T23" fmla="*/ 400 w 400"/>
              <a:gd name="T24" fmla="*/ 872 h 8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0" h="872">
                <a:moveTo>
                  <a:pt x="400" y="872"/>
                </a:moveTo>
                <a:cubicBezTo>
                  <a:pt x="396" y="854"/>
                  <a:pt x="393" y="836"/>
                  <a:pt x="376" y="816"/>
                </a:cubicBezTo>
                <a:cubicBezTo>
                  <a:pt x="359" y="796"/>
                  <a:pt x="341" y="783"/>
                  <a:pt x="296" y="752"/>
                </a:cubicBezTo>
                <a:cubicBezTo>
                  <a:pt x="251" y="721"/>
                  <a:pt x="152" y="693"/>
                  <a:pt x="104" y="632"/>
                </a:cubicBezTo>
                <a:cubicBezTo>
                  <a:pt x="56" y="571"/>
                  <a:pt x="16" y="471"/>
                  <a:pt x="8" y="384"/>
                </a:cubicBezTo>
                <a:cubicBezTo>
                  <a:pt x="0" y="297"/>
                  <a:pt x="36" y="176"/>
                  <a:pt x="56" y="112"/>
                </a:cubicBezTo>
                <a:cubicBezTo>
                  <a:pt x="76" y="48"/>
                  <a:pt x="102" y="24"/>
                  <a:pt x="128" y="0"/>
                </a:cubicBez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56" name="Freeform 5"/>
          <p:cNvSpPr>
            <a:spLocks/>
          </p:cNvSpPr>
          <p:nvPr/>
        </p:nvSpPr>
        <p:spPr bwMode="auto">
          <a:xfrm>
            <a:off x="7064375" y="3554413"/>
            <a:ext cx="1260475" cy="1924050"/>
          </a:xfrm>
          <a:custGeom>
            <a:avLst/>
            <a:gdLst>
              <a:gd name="T0" fmla="*/ 0 w 1680"/>
              <a:gd name="T1" fmla="*/ 2147483647 h 2704"/>
              <a:gd name="T2" fmla="*/ 2147483647 w 1680"/>
              <a:gd name="T3" fmla="*/ 2147483647 h 2704"/>
              <a:gd name="T4" fmla="*/ 2147483647 w 1680"/>
              <a:gd name="T5" fmla="*/ 2147483647 h 2704"/>
              <a:gd name="T6" fmla="*/ 2147483647 w 1680"/>
              <a:gd name="T7" fmla="*/ 2147483647 h 2704"/>
              <a:gd name="T8" fmla="*/ 2147483647 w 1680"/>
              <a:gd name="T9" fmla="*/ 2147483647 h 2704"/>
              <a:gd name="T10" fmla="*/ 2147483647 w 1680"/>
              <a:gd name="T11" fmla="*/ 2147483647 h 2704"/>
              <a:gd name="T12" fmla="*/ 2147483647 w 1680"/>
              <a:gd name="T13" fmla="*/ 2147483647 h 2704"/>
              <a:gd name="T14" fmla="*/ 2147483647 w 1680"/>
              <a:gd name="T15" fmla="*/ 2147483647 h 2704"/>
              <a:gd name="T16" fmla="*/ 2147483647 w 1680"/>
              <a:gd name="T17" fmla="*/ 2147483647 h 2704"/>
              <a:gd name="T18" fmla="*/ 2147483647 w 1680"/>
              <a:gd name="T19" fmla="*/ 2147483647 h 2704"/>
              <a:gd name="T20" fmla="*/ 2147483647 w 1680"/>
              <a:gd name="T21" fmla="*/ 0 h 2704"/>
              <a:gd name="T22" fmla="*/ 2147483647 w 1680"/>
              <a:gd name="T23" fmla="*/ 2147483647 h 2704"/>
              <a:gd name="T24" fmla="*/ 2147483647 w 1680"/>
              <a:gd name="T25" fmla="*/ 2147483647 h 2704"/>
              <a:gd name="T26" fmla="*/ 2147483647 w 1680"/>
              <a:gd name="T27" fmla="*/ 2147483647 h 2704"/>
              <a:gd name="T28" fmla="*/ 2147483647 w 1680"/>
              <a:gd name="T29" fmla="*/ 2147483647 h 2704"/>
              <a:gd name="T30" fmla="*/ 2147483647 w 1680"/>
              <a:gd name="T31" fmla="*/ 2147483647 h 2704"/>
              <a:gd name="T32" fmla="*/ 2147483647 w 1680"/>
              <a:gd name="T33" fmla="*/ 2147483647 h 2704"/>
              <a:gd name="T34" fmla="*/ 2147483647 w 1680"/>
              <a:gd name="T35" fmla="*/ 2147483647 h 2704"/>
              <a:gd name="T36" fmla="*/ 2147483647 w 1680"/>
              <a:gd name="T37" fmla="*/ 2147483647 h 2704"/>
              <a:gd name="T38" fmla="*/ 2147483647 w 1680"/>
              <a:gd name="T39" fmla="*/ 2147483647 h 2704"/>
              <a:gd name="T40" fmla="*/ 2147483647 w 1680"/>
              <a:gd name="T41" fmla="*/ 2147483647 h 2704"/>
              <a:gd name="T42" fmla="*/ 2147483647 w 1680"/>
              <a:gd name="T43" fmla="*/ 2147483647 h 2704"/>
              <a:gd name="T44" fmla="*/ 2147483647 w 1680"/>
              <a:gd name="T45" fmla="*/ 2147483647 h 2704"/>
              <a:gd name="T46" fmla="*/ 2147483647 w 1680"/>
              <a:gd name="T47" fmla="*/ 2147483647 h 2704"/>
              <a:gd name="T48" fmla="*/ 2147483647 w 1680"/>
              <a:gd name="T49" fmla="*/ 2147483647 h 2704"/>
              <a:gd name="T50" fmla="*/ 2147483647 w 1680"/>
              <a:gd name="T51" fmla="*/ 2147483647 h 2704"/>
              <a:gd name="T52" fmla="*/ 2147483647 w 1680"/>
              <a:gd name="T53" fmla="*/ 2147483647 h 2704"/>
              <a:gd name="T54" fmla="*/ 2147483647 w 1680"/>
              <a:gd name="T55" fmla="*/ 2147483647 h 2704"/>
              <a:gd name="T56" fmla="*/ 2147483647 w 1680"/>
              <a:gd name="T57" fmla="*/ 2147483647 h 27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80"/>
              <a:gd name="T88" fmla="*/ 0 h 2704"/>
              <a:gd name="T89" fmla="*/ 1680 w 1680"/>
              <a:gd name="T90" fmla="*/ 2704 h 270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80" h="2704">
                <a:moveTo>
                  <a:pt x="0" y="1128"/>
                </a:moveTo>
                <a:lnTo>
                  <a:pt x="280" y="1096"/>
                </a:lnTo>
                <a:lnTo>
                  <a:pt x="456" y="1096"/>
                </a:lnTo>
                <a:lnTo>
                  <a:pt x="512" y="936"/>
                </a:lnTo>
                <a:lnTo>
                  <a:pt x="576" y="840"/>
                </a:lnTo>
                <a:lnTo>
                  <a:pt x="656" y="784"/>
                </a:lnTo>
                <a:lnTo>
                  <a:pt x="688" y="632"/>
                </a:lnTo>
                <a:lnTo>
                  <a:pt x="688" y="440"/>
                </a:lnTo>
                <a:lnTo>
                  <a:pt x="688" y="96"/>
                </a:lnTo>
                <a:lnTo>
                  <a:pt x="720" y="16"/>
                </a:lnTo>
                <a:lnTo>
                  <a:pt x="944" y="0"/>
                </a:lnTo>
                <a:lnTo>
                  <a:pt x="992" y="48"/>
                </a:lnTo>
                <a:lnTo>
                  <a:pt x="992" y="616"/>
                </a:lnTo>
                <a:lnTo>
                  <a:pt x="1016" y="752"/>
                </a:lnTo>
                <a:lnTo>
                  <a:pt x="1112" y="880"/>
                </a:lnTo>
                <a:lnTo>
                  <a:pt x="1192" y="1016"/>
                </a:lnTo>
                <a:lnTo>
                  <a:pt x="1224" y="1136"/>
                </a:lnTo>
                <a:lnTo>
                  <a:pt x="1216" y="2072"/>
                </a:lnTo>
                <a:lnTo>
                  <a:pt x="1272" y="2040"/>
                </a:lnTo>
                <a:lnTo>
                  <a:pt x="1328" y="2040"/>
                </a:lnTo>
                <a:lnTo>
                  <a:pt x="1376" y="2064"/>
                </a:lnTo>
                <a:lnTo>
                  <a:pt x="1392" y="2200"/>
                </a:lnTo>
                <a:lnTo>
                  <a:pt x="1392" y="2440"/>
                </a:lnTo>
                <a:lnTo>
                  <a:pt x="1416" y="2568"/>
                </a:lnTo>
                <a:lnTo>
                  <a:pt x="1472" y="2704"/>
                </a:lnTo>
                <a:lnTo>
                  <a:pt x="1496" y="2568"/>
                </a:lnTo>
                <a:lnTo>
                  <a:pt x="1560" y="2504"/>
                </a:lnTo>
                <a:lnTo>
                  <a:pt x="1640" y="2504"/>
                </a:lnTo>
                <a:lnTo>
                  <a:pt x="1680" y="2568"/>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pic>
        <p:nvPicPr>
          <p:cNvPr id="177157" name="Picture 6" descr="f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392488"/>
            <a:ext cx="212566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Freeform 7"/>
          <p:cNvSpPr>
            <a:spLocks/>
          </p:cNvSpPr>
          <p:nvPr/>
        </p:nvSpPr>
        <p:spPr bwMode="auto">
          <a:xfrm>
            <a:off x="6192838" y="4932363"/>
            <a:ext cx="1104900" cy="455612"/>
          </a:xfrm>
          <a:custGeom>
            <a:avLst/>
            <a:gdLst>
              <a:gd name="T0" fmla="*/ 0 w 1472"/>
              <a:gd name="T1" fmla="*/ 2147483647 h 640"/>
              <a:gd name="T2" fmla="*/ 2147483647 w 1472"/>
              <a:gd name="T3" fmla="*/ 2147483647 h 640"/>
              <a:gd name="T4" fmla="*/ 2147483647 w 1472"/>
              <a:gd name="T5" fmla="*/ 2147483647 h 640"/>
              <a:gd name="T6" fmla="*/ 2147483647 w 1472"/>
              <a:gd name="T7" fmla="*/ 2147483647 h 640"/>
              <a:gd name="T8" fmla="*/ 2147483647 w 1472"/>
              <a:gd name="T9" fmla="*/ 2147483647 h 640"/>
              <a:gd name="T10" fmla="*/ 2147483647 w 1472"/>
              <a:gd name="T11" fmla="*/ 0 h 640"/>
              <a:gd name="T12" fmla="*/ 2147483647 w 1472"/>
              <a:gd name="T13" fmla="*/ 2147483647 h 640"/>
              <a:gd name="T14" fmla="*/ 2147483647 w 1472"/>
              <a:gd name="T15" fmla="*/ 2147483647 h 640"/>
              <a:gd name="T16" fmla="*/ 2147483647 w 1472"/>
              <a:gd name="T17" fmla="*/ 2147483647 h 640"/>
              <a:gd name="T18" fmla="*/ 2147483647 w 1472"/>
              <a:gd name="T19" fmla="*/ 2147483647 h 640"/>
              <a:gd name="T20" fmla="*/ 2147483647 w 1472"/>
              <a:gd name="T21" fmla="*/ 2147483647 h 6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72"/>
              <a:gd name="T34" fmla="*/ 0 h 640"/>
              <a:gd name="T35" fmla="*/ 1472 w 1472"/>
              <a:gd name="T36" fmla="*/ 640 h 6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72" h="640">
                <a:moveTo>
                  <a:pt x="0" y="56"/>
                </a:moveTo>
                <a:lnTo>
                  <a:pt x="176" y="376"/>
                </a:lnTo>
                <a:lnTo>
                  <a:pt x="760" y="384"/>
                </a:lnTo>
                <a:lnTo>
                  <a:pt x="744" y="208"/>
                </a:lnTo>
                <a:lnTo>
                  <a:pt x="768" y="144"/>
                </a:lnTo>
                <a:lnTo>
                  <a:pt x="976" y="0"/>
                </a:lnTo>
                <a:lnTo>
                  <a:pt x="1336" y="56"/>
                </a:lnTo>
                <a:lnTo>
                  <a:pt x="1368" y="152"/>
                </a:lnTo>
                <a:lnTo>
                  <a:pt x="1408" y="640"/>
                </a:lnTo>
                <a:lnTo>
                  <a:pt x="1472" y="632"/>
                </a:lnTo>
                <a:lnTo>
                  <a:pt x="1432" y="56"/>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59" name="Rectangle 8"/>
          <p:cNvSpPr>
            <a:spLocks noChangeArrowheads="1"/>
          </p:cNvSpPr>
          <p:nvPr/>
        </p:nvSpPr>
        <p:spPr bwMode="auto">
          <a:xfrm>
            <a:off x="6121400" y="3395663"/>
            <a:ext cx="865188" cy="151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0" name="Rectangle 9"/>
          <p:cNvSpPr>
            <a:spLocks noChangeArrowheads="1"/>
          </p:cNvSpPr>
          <p:nvPr/>
        </p:nvSpPr>
        <p:spPr bwMode="auto">
          <a:xfrm>
            <a:off x="6934200" y="3352800"/>
            <a:ext cx="630238" cy="76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1" name="Rectangle 10"/>
          <p:cNvSpPr>
            <a:spLocks noChangeArrowheads="1"/>
          </p:cNvSpPr>
          <p:nvPr/>
        </p:nvSpPr>
        <p:spPr bwMode="auto">
          <a:xfrm>
            <a:off x="7820025" y="3327400"/>
            <a:ext cx="541338" cy="733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2" name="Rectangle 11"/>
          <p:cNvSpPr>
            <a:spLocks noChangeArrowheads="1"/>
          </p:cNvSpPr>
          <p:nvPr/>
        </p:nvSpPr>
        <p:spPr bwMode="auto">
          <a:xfrm>
            <a:off x="6313488" y="4760913"/>
            <a:ext cx="44450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3" name="Rectangle 12"/>
          <p:cNvSpPr>
            <a:spLocks noChangeArrowheads="1"/>
          </p:cNvSpPr>
          <p:nvPr/>
        </p:nvSpPr>
        <p:spPr bwMode="auto">
          <a:xfrm>
            <a:off x="7532688" y="3338513"/>
            <a:ext cx="323850" cy="233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4" name="Rectangle 13"/>
          <p:cNvSpPr>
            <a:spLocks noChangeArrowheads="1"/>
          </p:cNvSpPr>
          <p:nvPr/>
        </p:nvSpPr>
        <p:spPr bwMode="auto">
          <a:xfrm rot="-1726901">
            <a:off x="6224588" y="4870450"/>
            <a:ext cx="134937" cy="26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5" name="Rectangle 14"/>
          <p:cNvSpPr>
            <a:spLocks noChangeArrowheads="1"/>
          </p:cNvSpPr>
          <p:nvPr/>
        </p:nvSpPr>
        <p:spPr bwMode="auto">
          <a:xfrm>
            <a:off x="6138863" y="4910138"/>
            <a:ext cx="450850" cy="1052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6" name="Rectangle 15"/>
          <p:cNvSpPr>
            <a:spLocks noChangeArrowheads="1"/>
          </p:cNvSpPr>
          <p:nvPr/>
        </p:nvSpPr>
        <p:spPr bwMode="auto">
          <a:xfrm>
            <a:off x="7977188" y="4003675"/>
            <a:ext cx="414337" cy="1001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7" name="Rectangle 16"/>
          <p:cNvSpPr>
            <a:spLocks noChangeArrowheads="1"/>
          </p:cNvSpPr>
          <p:nvPr/>
        </p:nvSpPr>
        <p:spPr bwMode="auto">
          <a:xfrm>
            <a:off x="8120063" y="4772025"/>
            <a:ext cx="234950"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8" name="Rectangle 17"/>
          <p:cNvSpPr>
            <a:spLocks noChangeArrowheads="1"/>
          </p:cNvSpPr>
          <p:nvPr/>
        </p:nvSpPr>
        <p:spPr bwMode="auto">
          <a:xfrm>
            <a:off x="8089900" y="4921250"/>
            <a:ext cx="120650" cy="112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9" name="Rectangle 18"/>
          <p:cNvSpPr>
            <a:spLocks noChangeArrowheads="1"/>
          </p:cNvSpPr>
          <p:nvPr/>
        </p:nvSpPr>
        <p:spPr bwMode="auto">
          <a:xfrm>
            <a:off x="8108950" y="5245100"/>
            <a:ext cx="95250" cy="153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0" name="Rectangle 19"/>
          <p:cNvSpPr>
            <a:spLocks noChangeArrowheads="1"/>
          </p:cNvSpPr>
          <p:nvPr/>
        </p:nvSpPr>
        <p:spPr bwMode="auto">
          <a:xfrm>
            <a:off x="6937375" y="4032250"/>
            <a:ext cx="474663" cy="296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1" name="Rectangle 20"/>
          <p:cNvSpPr>
            <a:spLocks noChangeArrowheads="1"/>
          </p:cNvSpPr>
          <p:nvPr/>
        </p:nvSpPr>
        <p:spPr bwMode="auto">
          <a:xfrm rot="2175154">
            <a:off x="7364413" y="4038600"/>
            <a:ext cx="125412"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2" name="Rectangle 21"/>
          <p:cNvSpPr>
            <a:spLocks noChangeArrowheads="1"/>
          </p:cNvSpPr>
          <p:nvPr/>
        </p:nvSpPr>
        <p:spPr bwMode="auto">
          <a:xfrm rot="-1883177">
            <a:off x="7893050" y="4021138"/>
            <a:ext cx="125413"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3" name="Rectangle 22"/>
          <p:cNvSpPr>
            <a:spLocks noChangeArrowheads="1"/>
          </p:cNvSpPr>
          <p:nvPr/>
        </p:nvSpPr>
        <p:spPr bwMode="auto">
          <a:xfrm rot="-1847049">
            <a:off x="6673850" y="4852988"/>
            <a:ext cx="287338" cy="125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4" name="Rectangle 23"/>
          <p:cNvSpPr>
            <a:spLocks noChangeArrowheads="1"/>
          </p:cNvSpPr>
          <p:nvPr/>
        </p:nvSpPr>
        <p:spPr bwMode="auto">
          <a:xfrm rot="1462136">
            <a:off x="6926263" y="4276725"/>
            <a:ext cx="119062" cy="188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5" name="Rectangle 24"/>
          <p:cNvSpPr>
            <a:spLocks noChangeArrowheads="1"/>
          </p:cNvSpPr>
          <p:nvPr/>
        </p:nvSpPr>
        <p:spPr bwMode="auto">
          <a:xfrm>
            <a:off x="7004050" y="4192588"/>
            <a:ext cx="1920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6" name="Freeform 25"/>
          <p:cNvSpPr>
            <a:spLocks/>
          </p:cNvSpPr>
          <p:nvPr/>
        </p:nvSpPr>
        <p:spPr bwMode="auto">
          <a:xfrm>
            <a:off x="6943725" y="4624388"/>
            <a:ext cx="347663" cy="746125"/>
          </a:xfrm>
          <a:custGeom>
            <a:avLst/>
            <a:gdLst>
              <a:gd name="T0" fmla="*/ 0 w 464"/>
              <a:gd name="T1" fmla="*/ 2147483647 h 1048"/>
              <a:gd name="T2" fmla="*/ 2147483647 w 464"/>
              <a:gd name="T3" fmla="*/ 2147483647 h 1048"/>
              <a:gd name="T4" fmla="*/ 2147483647 w 464"/>
              <a:gd name="T5" fmla="*/ 2147483647 h 1048"/>
              <a:gd name="T6" fmla="*/ 2147483647 w 464"/>
              <a:gd name="T7" fmla="*/ 2147483647 h 1048"/>
              <a:gd name="T8" fmla="*/ 2147483647 w 464"/>
              <a:gd name="T9" fmla="*/ 2147483647 h 1048"/>
              <a:gd name="T10" fmla="*/ 2147483647 w 464"/>
              <a:gd name="T11" fmla="*/ 2147483647 h 1048"/>
              <a:gd name="T12" fmla="*/ 2147483647 w 464"/>
              <a:gd name="T13" fmla="*/ 2147483647 h 1048"/>
              <a:gd name="T14" fmla="*/ 2147483647 w 464"/>
              <a:gd name="T15" fmla="*/ 0 h 1048"/>
              <a:gd name="T16" fmla="*/ 0 w 464"/>
              <a:gd name="T17" fmla="*/ 2147483647 h 10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4"/>
              <a:gd name="T28" fmla="*/ 0 h 1048"/>
              <a:gd name="T29" fmla="*/ 464 w 464"/>
              <a:gd name="T30" fmla="*/ 1048 h 10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4" h="1048">
                <a:moveTo>
                  <a:pt x="0" y="416"/>
                </a:moveTo>
                <a:lnTo>
                  <a:pt x="360" y="480"/>
                </a:lnTo>
                <a:lnTo>
                  <a:pt x="416" y="1048"/>
                </a:lnTo>
                <a:lnTo>
                  <a:pt x="464" y="1032"/>
                </a:lnTo>
                <a:lnTo>
                  <a:pt x="416" y="432"/>
                </a:lnTo>
                <a:lnTo>
                  <a:pt x="264" y="336"/>
                </a:lnTo>
                <a:lnTo>
                  <a:pt x="120" y="224"/>
                </a:lnTo>
                <a:lnTo>
                  <a:pt x="24" y="0"/>
                </a:lnTo>
                <a:lnTo>
                  <a:pt x="0" y="4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77" name="Freeform 26"/>
          <p:cNvSpPr>
            <a:spLocks/>
          </p:cNvSpPr>
          <p:nvPr/>
        </p:nvSpPr>
        <p:spPr bwMode="auto">
          <a:xfrm>
            <a:off x="6570663" y="5216525"/>
            <a:ext cx="96837" cy="534988"/>
          </a:xfrm>
          <a:custGeom>
            <a:avLst/>
            <a:gdLst>
              <a:gd name="T0" fmla="*/ 0 w 128"/>
              <a:gd name="T1" fmla="*/ 0 h 752"/>
              <a:gd name="T2" fmla="*/ 2147483647 w 128"/>
              <a:gd name="T3" fmla="*/ 2147483647 h 752"/>
              <a:gd name="T4" fmla="*/ 2147483647 w 128"/>
              <a:gd name="T5" fmla="*/ 2147483647 h 752"/>
              <a:gd name="T6" fmla="*/ 2147483647 w 128"/>
              <a:gd name="T7" fmla="*/ 2147483647 h 752"/>
              <a:gd name="T8" fmla="*/ 0 60000 65536"/>
              <a:gd name="T9" fmla="*/ 0 60000 65536"/>
              <a:gd name="T10" fmla="*/ 0 60000 65536"/>
              <a:gd name="T11" fmla="*/ 0 60000 65536"/>
              <a:gd name="T12" fmla="*/ 0 w 128"/>
              <a:gd name="T13" fmla="*/ 0 h 752"/>
              <a:gd name="T14" fmla="*/ 128 w 128"/>
              <a:gd name="T15" fmla="*/ 752 h 752"/>
            </a:gdLst>
            <a:ahLst/>
            <a:cxnLst>
              <a:cxn ang="T8">
                <a:pos x="T0" y="T1"/>
              </a:cxn>
              <a:cxn ang="T9">
                <a:pos x="T2" y="T3"/>
              </a:cxn>
              <a:cxn ang="T10">
                <a:pos x="T4" y="T5"/>
              </a:cxn>
              <a:cxn ang="T11">
                <a:pos x="T6" y="T7"/>
              </a:cxn>
            </a:cxnLst>
            <a:rect l="T12" t="T13" r="T14" b="T15"/>
            <a:pathLst>
              <a:path w="128" h="752">
                <a:moveTo>
                  <a:pt x="0" y="0"/>
                </a:moveTo>
                <a:cubicBezTo>
                  <a:pt x="14" y="200"/>
                  <a:pt x="28" y="400"/>
                  <a:pt x="40" y="512"/>
                </a:cubicBezTo>
                <a:cubicBezTo>
                  <a:pt x="52" y="624"/>
                  <a:pt x="57" y="632"/>
                  <a:pt x="72" y="672"/>
                </a:cubicBezTo>
                <a:cubicBezTo>
                  <a:pt x="87" y="712"/>
                  <a:pt x="107" y="732"/>
                  <a:pt x="128" y="752"/>
                </a:cubicBez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78" name="Freeform 27"/>
          <p:cNvSpPr>
            <a:spLocks/>
          </p:cNvSpPr>
          <p:nvPr/>
        </p:nvSpPr>
        <p:spPr bwMode="auto">
          <a:xfrm>
            <a:off x="8153400" y="5095875"/>
            <a:ext cx="268288" cy="1104900"/>
          </a:xfrm>
          <a:custGeom>
            <a:avLst/>
            <a:gdLst>
              <a:gd name="T0" fmla="*/ 2147483647 w 357"/>
              <a:gd name="T1" fmla="*/ 2147483647 h 1552"/>
              <a:gd name="T2" fmla="*/ 2147483647 w 357"/>
              <a:gd name="T3" fmla="*/ 2147483647 h 1552"/>
              <a:gd name="T4" fmla="*/ 2147483647 w 357"/>
              <a:gd name="T5" fmla="*/ 2147483647 h 1552"/>
              <a:gd name="T6" fmla="*/ 2147483647 w 357"/>
              <a:gd name="T7" fmla="*/ 2147483647 h 1552"/>
              <a:gd name="T8" fmla="*/ 2147483647 w 357"/>
              <a:gd name="T9" fmla="*/ 2147483647 h 1552"/>
              <a:gd name="T10" fmla="*/ 2147483647 w 357"/>
              <a:gd name="T11" fmla="*/ 2147483647 h 1552"/>
              <a:gd name="T12" fmla="*/ 2147483647 w 357"/>
              <a:gd name="T13" fmla="*/ 2147483647 h 1552"/>
              <a:gd name="T14" fmla="*/ 2147483647 w 357"/>
              <a:gd name="T15" fmla="*/ 2147483647 h 1552"/>
              <a:gd name="T16" fmla="*/ 2147483647 w 357"/>
              <a:gd name="T17" fmla="*/ 2147483647 h 1552"/>
              <a:gd name="T18" fmla="*/ 2147483647 w 357"/>
              <a:gd name="T19" fmla="*/ 2147483647 h 1552"/>
              <a:gd name="T20" fmla="*/ 2147483647 w 357"/>
              <a:gd name="T21" fmla="*/ 2147483647 h 1552"/>
              <a:gd name="T22" fmla="*/ 2147483647 w 357"/>
              <a:gd name="T23" fmla="*/ 2147483647 h 1552"/>
              <a:gd name="T24" fmla="*/ 2147483647 w 357"/>
              <a:gd name="T25" fmla="*/ 2147483647 h 1552"/>
              <a:gd name="T26" fmla="*/ 2147483647 w 357"/>
              <a:gd name="T27" fmla="*/ 2147483647 h 1552"/>
              <a:gd name="T28" fmla="*/ 2147483647 w 357"/>
              <a:gd name="T29" fmla="*/ 2147483647 h 1552"/>
              <a:gd name="T30" fmla="*/ 2147483647 w 357"/>
              <a:gd name="T31" fmla="*/ 2147483647 h 1552"/>
              <a:gd name="T32" fmla="*/ 2147483647 w 357"/>
              <a:gd name="T33" fmla="*/ 2147483647 h 15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7"/>
              <a:gd name="T52" fmla="*/ 0 h 1552"/>
              <a:gd name="T53" fmla="*/ 357 w 357"/>
              <a:gd name="T54" fmla="*/ 1552 h 15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7" h="1552">
                <a:moveTo>
                  <a:pt x="4" y="521"/>
                </a:moveTo>
                <a:cubicBezTo>
                  <a:pt x="0" y="585"/>
                  <a:pt x="35" y="564"/>
                  <a:pt x="52" y="585"/>
                </a:cubicBezTo>
                <a:cubicBezTo>
                  <a:pt x="69" y="606"/>
                  <a:pt x="95" y="625"/>
                  <a:pt x="108" y="649"/>
                </a:cubicBezTo>
                <a:cubicBezTo>
                  <a:pt x="121" y="673"/>
                  <a:pt x="132" y="700"/>
                  <a:pt x="132" y="729"/>
                </a:cubicBezTo>
                <a:cubicBezTo>
                  <a:pt x="132" y="758"/>
                  <a:pt x="115" y="800"/>
                  <a:pt x="108" y="825"/>
                </a:cubicBezTo>
                <a:cubicBezTo>
                  <a:pt x="101" y="850"/>
                  <a:pt x="93" y="862"/>
                  <a:pt x="92" y="881"/>
                </a:cubicBezTo>
                <a:cubicBezTo>
                  <a:pt x="91" y="900"/>
                  <a:pt x="103" y="918"/>
                  <a:pt x="100" y="937"/>
                </a:cubicBezTo>
                <a:cubicBezTo>
                  <a:pt x="97" y="956"/>
                  <a:pt x="83" y="976"/>
                  <a:pt x="76" y="993"/>
                </a:cubicBezTo>
                <a:cubicBezTo>
                  <a:pt x="69" y="1010"/>
                  <a:pt x="56" y="1025"/>
                  <a:pt x="60" y="1041"/>
                </a:cubicBezTo>
                <a:cubicBezTo>
                  <a:pt x="64" y="1057"/>
                  <a:pt x="84" y="1066"/>
                  <a:pt x="100" y="1089"/>
                </a:cubicBezTo>
                <a:cubicBezTo>
                  <a:pt x="116" y="1112"/>
                  <a:pt x="145" y="1144"/>
                  <a:pt x="156" y="1177"/>
                </a:cubicBezTo>
                <a:cubicBezTo>
                  <a:pt x="167" y="1210"/>
                  <a:pt x="165" y="1262"/>
                  <a:pt x="164" y="1289"/>
                </a:cubicBezTo>
                <a:cubicBezTo>
                  <a:pt x="163" y="1316"/>
                  <a:pt x="121" y="1325"/>
                  <a:pt x="148" y="1337"/>
                </a:cubicBezTo>
                <a:cubicBezTo>
                  <a:pt x="175" y="1349"/>
                  <a:pt x="296" y="1552"/>
                  <a:pt x="324" y="1361"/>
                </a:cubicBezTo>
                <a:cubicBezTo>
                  <a:pt x="352" y="1170"/>
                  <a:pt x="357" y="386"/>
                  <a:pt x="316" y="193"/>
                </a:cubicBezTo>
                <a:cubicBezTo>
                  <a:pt x="275" y="0"/>
                  <a:pt x="127" y="145"/>
                  <a:pt x="76" y="201"/>
                </a:cubicBezTo>
                <a:cubicBezTo>
                  <a:pt x="25" y="257"/>
                  <a:pt x="8" y="457"/>
                  <a:pt x="4" y="5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79" name="Oval 28"/>
          <p:cNvSpPr>
            <a:spLocks noChangeArrowheads="1"/>
          </p:cNvSpPr>
          <p:nvPr/>
        </p:nvSpPr>
        <p:spPr bwMode="auto">
          <a:xfrm>
            <a:off x="6827838" y="2751138"/>
            <a:ext cx="203200" cy="203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80" name="Line 29"/>
          <p:cNvSpPr>
            <a:spLocks noChangeShapeType="1"/>
          </p:cNvSpPr>
          <p:nvPr/>
        </p:nvSpPr>
        <p:spPr bwMode="auto">
          <a:xfrm>
            <a:off x="6756400" y="2857500"/>
            <a:ext cx="368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1" name="Line 30"/>
          <p:cNvSpPr>
            <a:spLocks noChangeShapeType="1"/>
          </p:cNvSpPr>
          <p:nvPr/>
        </p:nvSpPr>
        <p:spPr bwMode="auto">
          <a:xfrm rot="5400000">
            <a:off x="6745288" y="2855913"/>
            <a:ext cx="368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2" name="Line 31"/>
          <p:cNvSpPr>
            <a:spLocks noChangeShapeType="1"/>
          </p:cNvSpPr>
          <p:nvPr/>
        </p:nvSpPr>
        <p:spPr bwMode="auto">
          <a:xfrm flipV="1">
            <a:off x="6804025" y="2708275"/>
            <a:ext cx="26670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3" name="Line 32"/>
          <p:cNvSpPr>
            <a:spLocks noChangeShapeType="1"/>
          </p:cNvSpPr>
          <p:nvPr/>
        </p:nvSpPr>
        <p:spPr bwMode="auto">
          <a:xfrm>
            <a:off x="6794500" y="2713038"/>
            <a:ext cx="271463" cy="271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4" name="Text Box 33"/>
          <p:cNvSpPr txBox="1">
            <a:spLocks noChangeArrowheads="1"/>
          </p:cNvSpPr>
          <p:nvPr/>
        </p:nvSpPr>
        <p:spPr bwMode="auto">
          <a:xfrm>
            <a:off x="7239000" y="2590800"/>
            <a:ext cx="1074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Lighting</a:t>
            </a:r>
          </a:p>
        </p:txBody>
      </p:sp>
      <p:sp>
        <p:nvSpPr>
          <p:cNvPr id="177185" name="Text Box 34"/>
          <p:cNvSpPr txBox="1">
            <a:spLocks noChangeArrowheads="1"/>
          </p:cNvSpPr>
          <p:nvPr/>
        </p:nvSpPr>
        <p:spPr bwMode="auto">
          <a:xfrm>
            <a:off x="5867400" y="4487863"/>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latin typeface="Arial" panose="020B0604020202020204" pitchFamily="34" charset="0"/>
              </a:rPr>
              <a:t>Scene</a:t>
            </a:r>
          </a:p>
        </p:txBody>
      </p:sp>
      <p:sp>
        <p:nvSpPr>
          <p:cNvPr id="177186" name="Text Box 35"/>
          <p:cNvSpPr txBox="1">
            <a:spLocks noChangeArrowheads="1"/>
          </p:cNvSpPr>
          <p:nvPr/>
        </p:nvSpPr>
        <p:spPr bwMode="auto">
          <a:xfrm>
            <a:off x="4186238" y="1697038"/>
            <a:ext cx="1087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Camera</a:t>
            </a:r>
          </a:p>
        </p:txBody>
      </p:sp>
      <p:sp>
        <p:nvSpPr>
          <p:cNvPr id="177187" name="Rectangle 36"/>
          <p:cNvSpPr>
            <a:spLocks noChangeArrowheads="1"/>
          </p:cNvSpPr>
          <p:nvPr/>
        </p:nvSpPr>
        <p:spPr bwMode="auto">
          <a:xfrm rot="2172365">
            <a:off x="4267200" y="2286000"/>
            <a:ext cx="793750" cy="452438"/>
          </a:xfrm>
          <a:prstGeom prst="rect">
            <a:avLst/>
          </a:prstGeom>
          <a:solidFill>
            <a:srgbClr val="EC7600"/>
          </a:solidFill>
          <a:ln w="28575">
            <a:solidFill>
              <a:srgbClr val="4D4D4D"/>
            </a:solidFill>
            <a:miter lim="800000"/>
            <a:headEnd type="none" w="sm" len="sm"/>
            <a:tailEnd type="none" w="sm" len="sm"/>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88" name="AutoShape 37"/>
          <p:cNvSpPr>
            <a:spLocks noChangeArrowheads="1"/>
          </p:cNvSpPr>
          <p:nvPr/>
        </p:nvSpPr>
        <p:spPr bwMode="auto">
          <a:xfrm rot="7572365">
            <a:off x="4944269" y="2718594"/>
            <a:ext cx="452438" cy="33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C7600"/>
          </a:solidFill>
          <a:ln w="28575">
            <a:solidFill>
              <a:srgbClr val="4D4D4D"/>
            </a:solidFill>
            <a:miter lim="800000"/>
            <a:headEnd type="none" w="sm" len="sm"/>
            <a:tailEnd type="none" w="sm" len="sm"/>
          </a:ln>
        </p:spPr>
        <p:txBody>
          <a:bodyPr wrap="none" anchor="ctr"/>
          <a:lstStyle/>
          <a:p>
            <a:endParaRPr lang="en-US"/>
          </a:p>
        </p:txBody>
      </p:sp>
      <p:sp>
        <p:nvSpPr>
          <p:cNvPr id="177189" name="Rectangle 38"/>
          <p:cNvSpPr>
            <a:spLocks noChangeArrowheads="1"/>
          </p:cNvSpPr>
          <p:nvPr/>
        </p:nvSpPr>
        <p:spPr bwMode="auto">
          <a:xfrm>
            <a:off x="1549400" y="4191000"/>
            <a:ext cx="1651000" cy="1231900"/>
          </a:xfrm>
          <a:prstGeom prst="rect">
            <a:avLst/>
          </a:prstGeom>
          <a:solidFill>
            <a:srgbClr val="FFC145"/>
          </a:solidFill>
          <a:ln w="1905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90" name="AutoShape 39"/>
          <p:cNvSpPr>
            <a:spLocks noChangeArrowheads="1"/>
          </p:cNvSpPr>
          <p:nvPr/>
        </p:nvSpPr>
        <p:spPr bwMode="auto">
          <a:xfrm>
            <a:off x="1651000" y="4271963"/>
            <a:ext cx="1447800" cy="1081087"/>
          </a:xfrm>
          <a:prstGeom prst="roundRect">
            <a:avLst>
              <a:gd name="adj" fmla="val 16667"/>
            </a:avLst>
          </a:prstGeom>
          <a:solidFill>
            <a:srgbClr val="9999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en-US" altLang="en-US" sz="2400">
              <a:latin typeface="Arial" panose="020B0604020202020204" pitchFamily="34" charset="0"/>
            </a:endParaRPr>
          </a:p>
        </p:txBody>
      </p:sp>
      <p:sp>
        <p:nvSpPr>
          <p:cNvPr id="177191" name="Rectangle 40"/>
          <p:cNvSpPr>
            <a:spLocks noChangeArrowheads="1"/>
          </p:cNvSpPr>
          <p:nvPr/>
        </p:nvSpPr>
        <p:spPr bwMode="auto">
          <a:xfrm>
            <a:off x="1397000" y="5486400"/>
            <a:ext cx="1943100" cy="114300"/>
          </a:xfrm>
          <a:prstGeom prst="rect">
            <a:avLst/>
          </a:prstGeom>
          <a:solidFill>
            <a:srgbClr val="FFC145"/>
          </a:solidFill>
          <a:ln w="1905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92" name="Text Box 41"/>
          <p:cNvSpPr txBox="1">
            <a:spLocks noChangeArrowheads="1"/>
          </p:cNvSpPr>
          <p:nvPr/>
        </p:nvSpPr>
        <p:spPr bwMode="auto">
          <a:xfrm>
            <a:off x="1785938" y="3743325"/>
            <a:ext cx="1298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Computer</a:t>
            </a:r>
          </a:p>
        </p:txBody>
      </p:sp>
      <p:cxnSp>
        <p:nvCxnSpPr>
          <p:cNvPr id="177193" name="AutoShape 42"/>
          <p:cNvCxnSpPr>
            <a:cxnSpLocks noChangeShapeType="1"/>
            <a:stCxn id="177187" idx="1"/>
            <a:endCxn id="177189" idx="1"/>
          </p:cNvCxnSpPr>
          <p:nvPr/>
        </p:nvCxnSpPr>
        <p:spPr bwMode="auto">
          <a:xfrm rot="10800000" flipV="1">
            <a:off x="1539875" y="2268538"/>
            <a:ext cx="2792413" cy="2538412"/>
          </a:xfrm>
          <a:prstGeom prst="bentConnector3">
            <a:avLst>
              <a:gd name="adj1" fmla="val 107847"/>
            </a:avLst>
          </a:prstGeom>
          <a:noFill/>
          <a:ln w="12700">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177194" name="Oval 43"/>
          <p:cNvSpPr>
            <a:spLocks noChangeArrowheads="1"/>
          </p:cNvSpPr>
          <p:nvPr/>
        </p:nvSpPr>
        <p:spPr bwMode="auto">
          <a:xfrm>
            <a:off x="3746500" y="1395413"/>
            <a:ext cx="2057400" cy="200660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grpSp>
        <p:nvGrpSpPr>
          <p:cNvPr id="177195" name="Group 44"/>
          <p:cNvGrpSpPr>
            <a:grpSpLocks/>
          </p:cNvGrpSpPr>
          <p:nvPr/>
        </p:nvGrpSpPr>
        <p:grpSpPr bwMode="auto">
          <a:xfrm>
            <a:off x="5867400" y="2990850"/>
            <a:ext cx="2057400" cy="2459038"/>
            <a:chOff x="3288" y="1859"/>
            <a:chExt cx="1296" cy="1549"/>
          </a:xfrm>
        </p:grpSpPr>
        <p:sp>
          <p:nvSpPr>
            <p:cNvPr id="177196" name="Line 45"/>
            <p:cNvSpPr>
              <a:spLocks noChangeShapeType="1"/>
            </p:cNvSpPr>
            <p:nvPr/>
          </p:nvSpPr>
          <p:spPr bwMode="auto">
            <a:xfrm flipH="1" flipV="1">
              <a:off x="3800" y="2760"/>
              <a:ext cx="192" cy="100"/>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97" name="Line 46"/>
            <p:cNvSpPr>
              <a:spLocks noChangeShapeType="1"/>
            </p:cNvSpPr>
            <p:nvPr/>
          </p:nvSpPr>
          <p:spPr bwMode="auto">
            <a:xfrm flipH="1" flipV="1">
              <a:off x="3796" y="2860"/>
              <a:ext cx="196" cy="0"/>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98" name="Line 47"/>
            <p:cNvSpPr>
              <a:spLocks noChangeShapeType="1"/>
            </p:cNvSpPr>
            <p:nvPr/>
          </p:nvSpPr>
          <p:spPr bwMode="auto">
            <a:xfrm flipH="1" flipV="1">
              <a:off x="3880" y="2688"/>
              <a:ext cx="108" cy="176"/>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77199" name="Group 48"/>
            <p:cNvGrpSpPr>
              <a:grpSpLocks/>
            </p:cNvGrpSpPr>
            <p:nvPr/>
          </p:nvGrpSpPr>
          <p:grpSpPr bwMode="auto">
            <a:xfrm>
              <a:off x="3288" y="1859"/>
              <a:ext cx="1296" cy="1549"/>
              <a:chOff x="3288" y="1859"/>
              <a:chExt cx="1296" cy="1549"/>
            </a:xfrm>
          </p:grpSpPr>
          <p:sp>
            <p:nvSpPr>
              <p:cNvPr id="177200" name="Oval 49"/>
              <p:cNvSpPr>
                <a:spLocks noChangeArrowheads="1"/>
              </p:cNvSpPr>
              <p:nvPr/>
            </p:nvSpPr>
            <p:spPr bwMode="auto">
              <a:xfrm>
                <a:off x="3288" y="2144"/>
                <a:ext cx="1296" cy="1264"/>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1" name="Text Box 50"/>
              <p:cNvSpPr txBox="1">
                <a:spLocks noChangeArrowheads="1"/>
              </p:cNvSpPr>
              <p:nvPr/>
            </p:nvSpPr>
            <p:spPr bwMode="auto">
              <a:xfrm>
                <a:off x="3412" y="185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000">
                  <a:latin typeface="Arial" panose="020B0604020202020204" pitchFamily="34" charset="0"/>
                </a:endParaRPr>
              </a:p>
            </p:txBody>
          </p:sp>
        </p:grpSp>
      </p:grpSp>
      <p:grpSp>
        <p:nvGrpSpPr>
          <p:cNvPr id="177202" name="Group 51"/>
          <p:cNvGrpSpPr>
            <a:grpSpLocks/>
          </p:cNvGrpSpPr>
          <p:nvPr/>
        </p:nvGrpSpPr>
        <p:grpSpPr bwMode="auto">
          <a:xfrm>
            <a:off x="1196975" y="3644900"/>
            <a:ext cx="2678113" cy="2614613"/>
            <a:chOff x="338" y="2360"/>
            <a:chExt cx="1687" cy="1647"/>
          </a:xfrm>
        </p:grpSpPr>
        <p:sp>
          <p:nvSpPr>
            <p:cNvPr id="177203" name="Oval 52"/>
            <p:cNvSpPr>
              <a:spLocks noChangeArrowheads="1"/>
            </p:cNvSpPr>
            <p:nvPr/>
          </p:nvSpPr>
          <p:spPr bwMode="auto">
            <a:xfrm>
              <a:off x="384" y="2360"/>
              <a:ext cx="1368" cy="1392"/>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4" name="Text Box 53"/>
            <p:cNvSpPr txBox="1">
              <a:spLocks noChangeArrowheads="1"/>
            </p:cNvSpPr>
            <p:nvPr/>
          </p:nvSpPr>
          <p:spPr bwMode="auto">
            <a:xfrm>
              <a:off x="338" y="3757"/>
              <a:ext cx="16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   Scene Interpretation</a:t>
              </a:r>
            </a:p>
          </p:txBody>
        </p:sp>
      </p:grpSp>
      <p:sp>
        <p:nvSpPr>
          <p:cNvPr id="177205" name="Oval 54"/>
          <p:cNvSpPr>
            <a:spLocks noChangeArrowheads="1"/>
          </p:cNvSpPr>
          <p:nvPr/>
        </p:nvSpPr>
        <p:spPr bwMode="auto">
          <a:xfrm>
            <a:off x="3746500" y="1395413"/>
            <a:ext cx="2057400" cy="200660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6" name="Freeform 55"/>
          <p:cNvSpPr>
            <a:spLocks/>
          </p:cNvSpPr>
          <p:nvPr/>
        </p:nvSpPr>
        <p:spPr bwMode="auto">
          <a:xfrm>
            <a:off x="6205538" y="5740400"/>
            <a:ext cx="2112962" cy="433388"/>
          </a:xfrm>
          <a:custGeom>
            <a:avLst/>
            <a:gdLst>
              <a:gd name="T0" fmla="*/ 0 w 2816"/>
              <a:gd name="T1" fmla="*/ 2147483647 h 608"/>
              <a:gd name="T2" fmla="*/ 2147483647 w 2816"/>
              <a:gd name="T3" fmla="*/ 2147483647 h 608"/>
              <a:gd name="T4" fmla="*/ 2147483647 w 2816"/>
              <a:gd name="T5" fmla="*/ 2147483647 h 608"/>
              <a:gd name="T6" fmla="*/ 2147483647 w 2816"/>
              <a:gd name="T7" fmla="*/ 2147483647 h 608"/>
              <a:gd name="T8" fmla="*/ 2147483647 w 2816"/>
              <a:gd name="T9" fmla="*/ 2147483647 h 608"/>
              <a:gd name="T10" fmla="*/ 2147483647 w 2816"/>
              <a:gd name="T11" fmla="*/ 2147483647 h 608"/>
              <a:gd name="T12" fmla="*/ 2147483647 w 2816"/>
              <a:gd name="T13" fmla="*/ 2147483647 h 608"/>
              <a:gd name="T14" fmla="*/ 2147483647 w 2816"/>
              <a:gd name="T15" fmla="*/ 2147483647 h 608"/>
              <a:gd name="T16" fmla="*/ 2147483647 w 2816"/>
              <a:gd name="T17" fmla="*/ 2147483647 h 608"/>
              <a:gd name="T18" fmla="*/ 2147483647 w 2816"/>
              <a:gd name="T19" fmla="*/ 0 h 608"/>
              <a:gd name="T20" fmla="*/ 2147483647 w 2816"/>
              <a:gd name="T21" fmla="*/ 2147483647 h 608"/>
              <a:gd name="T22" fmla="*/ 2147483647 w 2816"/>
              <a:gd name="T23" fmla="*/ 2147483647 h 608"/>
              <a:gd name="T24" fmla="*/ 2147483647 w 2816"/>
              <a:gd name="T25" fmla="*/ 2147483647 h 608"/>
              <a:gd name="T26" fmla="*/ 2147483647 w 2816"/>
              <a:gd name="T27" fmla="*/ 2147483647 h 608"/>
              <a:gd name="T28" fmla="*/ 2147483647 w 2816"/>
              <a:gd name="T29" fmla="*/ 2147483647 h 608"/>
              <a:gd name="T30" fmla="*/ 2147483647 w 2816"/>
              <a:gd name="T31" fmla="*/ 2147483647 h 608"/>
              <a:gd name="T32" fmla="*/ 2147483647 w 2816"/>
              <a:gd name="T33" fmla="*/ 2147483647 h 608"/>
              <a:gd name="T34" fmla="*/ 2147483647 w 2816"/>
              <a:gd name="T35" fmla="*/ 2147483647 h 608"/>
              <a:gd name="T36" fmla="*/ 2147483647 w 2816"/>
              <a:gd name="T37" fmla="*/ 2147483647 h 608"/>
              <a:gd name="T38" fmla="*/ 2147483647 w 2816"/>
              <a:gd name="T39" fmla="*/ 2147483647 h 608"/>
              <a:gd name="T40" fmla="*/ 2147483647 w 2816"/>
              <a:gd name="T41" fmla="*/ 2147483647 h 608"/>
              <a:gd name="T42" fmla="*/ 2147483647 w 2816"/>
              <a:gd name="T43" fmla="*/ 2147483647 h 608"/>
              <a:gd name="T44" fmla="*/ 2147483647 w 2816"/>
              <a:gd name="T45" fmla="*/ 2147483647 h 608"/>
              <a:gd name="T46" fmla="*/ 2147483647 w 2816"/>
              <a:gd name="T47" fmla="*/ 2147483647 h 608"/>
              <a:gd name="T48" fmla="*/ 2147483647 w 2816"/>
              <a:gd name="T49" fmla="*/ 2147483647 h 608"/>
              <a:gd name="T50" fmla="*/ 2147483647 w 2816"/>
              <a:gd name="T51" fmla="*/ 2147483647 h 608"/>
              <a:gd name="T52" fmla="*/ 2147483647 w 2816"/>
              <a:gd name="T53" fmla="*/ 2147483647 h 608"/>
              <a:gd name="T54" fmla="*/ 2147483647 w 2816"/>
              <a:gd name="T55" fmla="*/ 2147483647 h 608"/>
              <a:gd name="T56" fmla="*/ 2147483647 w 2816"/>
              <a:gd name="T57" fmla="*/ 2147483647 h 608"/>
              <a:gd name="T58" fmla="*/ 2147483647 w 2816"/>
              <a:gd name="T59" fmla="*/ 2147483647 h 608"/>
              <a:gd name="T60" fmla="*/ 2147483647 w 2816"/>
              <a:gd name="T61" fmla="*/ 2147483647 h 608"/>
              <a:gd name="T62" fmla="*/ 2147483647 w 2816"/>
              <a:gd name="T63" fmla="*/ 2147483647 h 608"/>
              <a:gd name="T64" fmla="*/ 2147483647 w 2816"/>
              <a:gd name="T65" fmla="*/ 2147483647 h 608"/>
              <a:gd name="T66" fmla="*/ 2147483647 w 2816"/>
              <a:gd name="T67" fmla="*/ 2147483647 h 608"/>
              <a:gd name="T68" fmla="*/ 2147483647 w 2816"/>
              <a:gd name="T69" fmla="*/ 2147483647 h 608"/>
              <a:gd name="T70" fmla="*/ 2147483647 w 2816"/>
              <a:gd name="T71" fmla="*/ 2147483647 h 608"/>
              <a:gd name="T72" fmla="*/ 2147483647 w 2816"/>
              <a:gd name="T73" fmla="*/ 2147483647 h 608"/>
              <a:gd name="T74" fmla="*/ 2147483647 w 2816"/>
              <a:gd name="T75" fmla="*/ 2147483647 h 608"/>
              <a:gd name="T76" fmla="*/ 2147483647 w 2816"/>
              <a:gd name="T77" fmla="*/ 2147483647 h 608"/>
              <a:gd name="T78" fmla="*/ 2147483647 w 2816"/>
              <a:gd name="T79" fmla="*/ 2147483647 h 608"/>
              <a:gd name="T80" fmla="*/ 2147483647 w 2816"/>
              <a:gd name="T81" fmla="*/ 2147483647 h 608"/>
              <a:gd name="T82" fmla="*/ 2147483647 w 2816"/>
              <a:gd name="T83" fmla="*/ 2147483647 h 608"/>
              <a:gd name="T84" fmla="*/ 2147483647 w 2816"/>
              <a:gd name="T85" fmla="*/ 2147483647 h 6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16"/>
              <a:gd name="T130" fmla="*/ 0 h 608"/>
              <a:gd name="T131" fmla="*/ 2816 w 2816"/>
              <a:gd name="T132" fmla="*/ 608 h 6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16" h="608">
                <a:moveTo>
                  <a:pt x="0" y="264"/>
                </a:moveTo>
                <a:cubicBezTo>
                  <a:pt x="24" y="275"/>
                  <a:pt x="72" y="296"/>
                  <a:pt x="72" y="296"/>
                </a:cubicBezTo>
                <a:lnTo>
                  <a:pt x="144" y="288"/>
                </a:lnTo>
                <a:lnTo>
                  <a:pt x="168" y="184"/>
                </a:lnTo>
                <a:lnTo>
                  <a:pt x="200" y="80"/>
                </a:lnTo>
                <a:lnTo>
                  <a:pt x="248" y="16"/>
                </a:lnTo>
                <a:lnTo>
                  <a:pt x="352" y="24"/>
                </a:lnTo>
                <a:lnTo>
                  <a:pt x="448" y="88"/>
                </a:lnTo>
                <a:lnTo>
                  <a:pt x="528" y="80"/>
                </a:lnTo>
                <a:lnTo>
                  <a:pt x="544" y="0"/>
                </a:lnTo>
                <a:lnTo>
                  <a:pt x="592" y="16"/>
                </a:lnTo>
                <a:lnTo>
                  <a:pt x="664" y="104"/>
                </a:lnTo>
                <a:lnTo>
                  <a:pt x="768" y="144"/>
                </a:lnTo>
                <a:lnTo>
                  <a:pt x="880" y="184"/>
                </a:lnTo>
                <a:lnTo>
                  <a:pt x="984" y="184"/>
                </a:lnTo>
                <a:lnTo>
                  <a:pt x="1104" y="232"/>
                </a:lnTo>
                <a:lnTo>
                  <a:pt x="1120" y="280"/>
                </a:lnTo>
                <a:lnTo>
                  <a:pt x="1136" y="328"/>
                </a:lnTo>
                <a:lnTo>
                  <a:pt x="1080" y="352"/>
                </a:lnTo>
                <a:lnTo>
                  <a:pt x="1032" y="392"/>
                </a:lnTo>
                <a:lnTo>
                  <a:pt x="1000" y="456"/>
                </a:lnTo>
                <a:lnTo>
                  <a:pt x="1024" y="536"/>
                </a:lnTo>
                <a:lnTo>
                  <a:pt x="1096" y="576"/>
                </a:lnTo>
                <a:lnTo>
                  <a:pt x="1216" y="568"/>
                </a:lnTo>
                <a:lnTo>
                  <a:pt x="1320" y="520"/>
                </a:lnTo>
                <a:lnTo>
                  <a:pt x="1352" y="440"/>
                </a:lnTo>
                <a:lnTo>
                  <a:pt x="1472" y="376"/>
                </a:lnTo>
                <a:lnTo>
                  <a:pt x="1544" y="472"/>
                </a:lnTo>
                <a:lnTo>
                  <a:pt x="1672" y="496"/>
                </a:lnTo>
                <a:lnTo>
                  <a:pt x="1752" y="480"/>
                </a:lnTo>
                <a:lnTo>
                  <a:pt x="1744" y="552"/>
                </a:lnTo>
                <a:lnTo>
                  <a:pt x="1856" y="608"/>
                </a:lnTo>
                <a:lnTo>
                  <a:pt x="1976" y="576"/>
                </a:lnTo>
                <a:lnTo>
                  <a:pt x="2024" y="488"/>
                </a:lnTo>
                <a:lnTo>
                  <a:pt x="2144" y="408"/>
                </a:lnTo>
                <a:lnTo>
                  <a:pt x="2240" y="440"/>
                </a:lnTo>
                <a:lnTo>
                  <a:pt x="2360" y="440"/>
                </a:lnTo>
                <a:lnTo>
                  <a:pt x="2424" y="400"/>
                </a:lnTo>
                <a:lnTo>
                  <a:pt x="2480" y="488"/>
                </a:lnTo>
                <a:lnTo>
                  <a:pt x="2600" y="520"/>
                </a:lnTo>
                <a:lnTo>
                  <a:pt x="2712" y="488"/>
                </a:lnTo>
                <a:lnTo>
                  <a:pt x="2792" y="400"/>
                </a:lnTo>
                <a:lnTo>
                  <a:pt x="2816" y="360"/>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207" name="Rectangle 56"/>
          <p:cNvSpPr>
            <a:spLocks noChangeArrowheads="1"/>
          </p:cNvSpPr>
          <p:nvPr/>
        </p:nvSpPr>
        <p:spPr bwMode="auto">
          <a:xfrm>
            <a:off x="6134100" y="5951538"/>
            <a:ext cx="671513"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8" name="Rectangle 57"/>
          <p:cNvSpPr>
            <a:spLocks noChangeArrowheads="1"/>
          </p:cNvSpPr>
          <p:nvPr/>
        </p:nvSpPr>
        <p:spPr bwMode="auto">
          <a:xfrm>
            <a:off x="6337300" y="5808663"/>
            <a:ext cx="407988" cy="250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9" name="Rectangle 58"/>
          <p:cNvSpPr>
            <a:spLocks noChangeArrowheads="1"/>
          </p:cNvSpPr>
          <p:nvPr/>
        </p:nvSpPr>
        <p:spPr bwMode="auto">
          <a:xfrm>
            <a:off x="6367463" y="5762625"/>
            <a:ext cx="138112"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0" name="Rectangle 59"/>
          <p:cNvSpPr>
            <a:spLocks noChangeArrowheads="1"/>
          </p:cNvSpPr>
          <p:nvPr/>
        </p:nvSpPr>
        <p:spPr bwMode="auto">
          <a:xfrm>
            <a:off x="7778750" y="6048375"/>
            <a:ext cx="276225"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1" name="Rectangle 60"/>
          <p:cNvSpPr>
            <a:spLocks noChangeArrowheads="1"/>
          </p:cNvSpPr>
          <p:nvPr/>
        </p:nvSpPr>
        <p:spPr bwMode="auto">
          <a:xfrm>
            <a:off x="8042275" y="6105525"/>
            <a:ext cx="349250"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2" name="Rectangle 61"/>
          <p:cNvSpPr>
            <a:spLocks noChangeArrowheads="1"/>
          </p:cNvSpPr>
          <p:nvPr/>
        </p:nvSpPr>
        <p:spPr bwMode="auto">
          <a:xfrm rot="-4596332">
            <a:off x="6799262" y="5786438"/>
            <a:ext cx="125413" cy="30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3" name="Rectangle 62"/>
          <p:cNvSpPr>
            <a:spLocks noChangeArrowheads="1"/>
          </p:cNvSpPr>
          <p:nvPr/>
        </p:nvSpPr>
        <p:spPr bwMode="auto">
          <a:xfrm>
            <a:off x="6769100" y="5967413"/>
            <a:ext cx="192088" cy="296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4" name="Rectangle 63"/>
          <p:cNvSpPr>
            <a:spLocks noChangeArrowheads="1"/>
          </p:cNvSpPr>
          <p:nvPr/>
        </p:nvSpPr>
        <p:spPr bwMode="auto">
          <a:xfrm>
            <a:off x="6715125" y="6145213"/>
            <a:ext cx="1154113" cy="68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5" name="Rectangle 64"/>
          <p:cNvSpPr>
            <a:spLocks noChangeArrowheads="1"/>
          </p:cNvSpPr>
          <p:nvPr/>
        </p:nvSpPr>
        <p:spPr bwMode="auto">
          <a:xfrm>
            <a:off x="7178675" y="6081713"/>
            <a:ext cx="334963" cy="193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6" name="Rectangle 65"/>
          <p:cNvSpPr>
            <a:spLocks noChangeArrowheads="1"/>
          </p:cNvSpPr>
          <p:nvPr/>
        </p:nvSpPr>
        <p:spPr bwMode="auto">
          <a:xfrm>
            <a:off x="7705725" y="6076950"/>
            <a:ext cx="103188"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7" name="Rectangle 66"/>
          <p:cNvSpPr>
            <a:spLocks noChangeArrowheads="1"/>
          </p:cNvSpPr>
          <p:nvPr/>
        </p:nvSpPr>
        <p:spPr bwMode="auto">
          <a:xfrm>
            <a:off x="8258175" y="6030913"/>
            <a:ext cx="144463" cy="18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8" name="Rectangle 67"/>
          <p:cNvSpPr>
            <a:spLocks noChangeArrowheads="1"/>
          </p:cNvSpPr>
          <p:nvPr/>
        </p:nvSpPr>
        <p:spPr bwMode="auto">
          <a:xfrm>
            <a:off x="7226300" y="6030913"/>
            <a:ext cx="1190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9" name="Rectangle 68"/>
          <p:cNvSpPr>
            <a:spLocks noChangeArrowheads="1"/>
          </p:cNvSpPr>
          <p:nvPr/>
        </p:nvSpPr>
        <p:spPr bwMode="auto">
          <a:xfrm>
            <a:off x="6600825" y="5757863"/>
            <a:ext cx="84138"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0" name="Rectangle 69"/>
          <p:cNvSpPr>
            <a:spLocks noChangeArrowheads="1"/>
          </p:cNvSpPr>
          <p:nvPr/>
        </p:nvSpPr>
        <p:spPr bwMode="auto">
          <a:xfrm>
            <a:off x="6529388" y="5649913"/>
            <a:ext cx="90487"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1" name="Rectangle 70"/>
          <p:cNvSpPr>
            <a:spLocks noChangeArrowheads="1"/>
          </p:cNvSpPr>
          <p:nvPr/>
        </p:nvSpPr>
        <p:spPr bwMode="auto">
          <a:xfrm>
            <a:off x="6629400" y="5808663"/>
            <a:ext cx="18288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2" name="Line 71"/>
          <p:cNvSpPr>
            <a:spLocks noChangeShapeType="1"/>
          </p:cNvSpPr>
          <p:nvPr/>
        </p:nvSpPr>
        <p:spPr bwMode="auto">
          <a:xfrm flipH="1">
            <a:off x="685800" y="4800600"/>
            <a:ext cx="838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3" name="Line 72"/>
          <p:cNvSpPr>
            <a:spLocks noChangeShapeType="1"/>
          </p:cNvSpPr>
          <p:nvPr/>
        </p:nvSpPr>
        <p:spPr bwMode="auto">
          <a:xfrm flipV="1">
            <a:off x="685800" y="2286000"/>
            <a:ext cx="0" cy="2514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4" name="Line 73"/>
          <p:cNvSpPr>
            <a:spLocks noChangeShapeType="1"/>
          </p:cNvSpPr>
          <p:nvPr/>
        </p:nvSpPr>
        <p:spPr bwMode="auto">
          <a:xfrm>
            <a:off x="685800" y="2286000"/>
            <a:ext cx="3657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5" name="Text Box 74"/>
          <p:cNvSpPr txBox="1">
            <a:spLocks noChangeArrowheads="1"/>
          </p:cNvSpPr>
          <p:nvPr/>
        </p:nvSpPr>
        <p:spPr bwMode="auto">
          <a:xfrm>
            <a:off x="6892925" y="6462713"/>
            <a:ext cx="2132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a:latin typeface="Arial" panose="020B0604020202020204" pitchFamily="34" charset="0"/>
              </a:rPr>
              <a:t>Srinivasa Narasimhan’s slide</a:t>
            </a:r>
          </a:p>
        </p:txBody>
      </p:sp>
      <p:sp>
        <p:nvSpPr>
          <p:cNvPr id="2" name="Left Arrow 1"/>
          <p:cNvSpPr/>
          <p:nvPr/>
        </p:nvSpPr>
        <p:spPr>
          <a:xfrm>
            <a:off x="1498600" y="1600199"/>
            <a:ext cx="1943100" cy="585787"/>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Data</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34400" cy="914400"/>
          </a:xfrm>
        </p:spPr>
        <p:txBody>
          <a:bodyPr/>
          <a:lstStyle/>
          <a:p>
            <a:r>
              <a:rPr lang="en-US" dirty="0" smtClean="0"/>
              <a:t>Hough line detection in Python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66800"/>
            <a:ext cx="7896548" cy="4800600"/>
          </a:xfrm>
          <a:prstGeom prst="rect">
            <a:avLst/>
          </a:prstGeom>
        </p:spPr>
      </p:pic>
    </p:spTree>
    <p:extLst>
      <p:ext uri="{BB962C8B-B14F-4D97-AF65-F5344CB8AC3E}">
        <p14:creationId xmlns:p14="http://schemas.microsoft.com/office/powerpoint/2010/main" val="40665603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detection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876925"/>
            <a:ext cx="5486400" cy="5413248"/>
          </a:xfrm>
          <a:prstGeom prst="rect">
            <a:avLst/>
          </a:prstGeom>
        </p:spPr>
      </p:pic>
    </p:spTree>
    <p:extLst>
      <p:ext uri="{BB962C8B-B14F-4D97-AF65-F5344CB8AC3E}">
        <p14:creationId xmlns:p14="http://schemas.microsoft.com/office/powerpoint/2010/main" val="405679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matching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43000"/>
            <a:ext cx="7200900" cy="4800600"/>
          </a:xfrm>
          <a:prstGeom prst="rect">
            <a:avLst/>
          </a:prstGeom>
        </p:spPr>
      </p:pic>
    </p:spTree>
    <p:extLst>
      <p:ext uri="{BB962C8B-B14F-4D97-AF65-F5344CB8AC3E}">
        <p14:creationId xmlns:p14="http://schemas.microsoft.com/office/powerpoint/2010/main" val="3961170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 extraction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89" y="1524000"/>
            <a:ext cx="8271711" cy="4191000"/>
          </a:xfrm>
          <a:prstGeom prst="rect">
            <a:avLst/>
          </a:prstGeom>
        </p:spPr>
      </p:pic>
    </p:spTree>
    <p:extLst>
      <p:ext uri="{BB962C8B-B14F-4D97-AF65-F5344CB8AC3E}">
        <p14:creationId xmlns:p14="http://schemas.microsoft.com/office/powerpoint/2010/main" val="7074633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based position control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219289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en-US"/>
              <a:t>General visual perception is hard</a:t>
            </a:r>
          </a:p>
        </p:txBody>
      </p:sp>
      <p:sp>
        <p:nvSpPr>
          <p:cNvPr id="323588" name="Rectangle 4"/>
          <p:cNvSpPr>
            <a:spLocks noChangeArrowheads="1"/>
          </p:cNvSpPr>
          <p:nvPr/>
        </p:nvSpPr>
        <p:spPr bwMode="auto">
          <a:xfrm>
            <a:off x="409575" y="1131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354310" name="Picture 6" descr="Z:\presentations\cvcourse\figs\toron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49377"/>
            <a:ext cx="6553200" cy="48942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60028" y="1524000"/>
            <a:ext cx="2383971" cy="646331"/>
          </a:xfrm>
          <a:prstGeom prst="rect">
            <a:avLst/>
          </a:prstGeom>
          <a:noFill/>
        </p:spPr>
        <p:txBody>
          <a:bodyPr wrap="square" rtlCol="0">
            <a:spAutoFit/>
          </a:bodyPr>
          <a:lstStyle/>
          <a:p>
            <a:r>
              <a:rPr lang="en-US" dirty="0" smtClean="0"/>
              <a:t>What kind of scene is this?</a:t>
            </a:r>
            <a:endParaRPr lang="en-US" dirty="0"/>
          </a:p>
        </p:txBody>
      </p:sp>
      <p:sp>
        <p:nvSpPr>
          <p:cNvPr id="6" name="TextBox 5"/>
          <p:cNvSpPr txBox="1"/>
          <p:nvPr/>
        </p:nvSpPr>
        <p:spPr>
          <a:xfrm>
            <a:off x="6781800" y="2396651"/>
            <a:ext cx="2383971" cy="646331"/>
          </a:xfrm>
          <a:prstGeom prst="rect">
            <a:avLst/>
          </a:prstGeom>
          <a:noFill/>
        </p:spPr>
        <p:txBody>
          <a:bodyPr wrap="square" rtlCol="0">
            <a:spAutoFit/>
          </a:bodyPr>
          <a:lstStyle/>
          <a:p>
            <a:r>
              <a:rPr lang="en-US" dirty="0" smtClean="0"/>
              <a:t>Is there a human in this scene?</a:t>
            </a:r>
            <a:endParaRPr lang="en-US" dirty="0"/>
          </a:p>
        </p:txBody>
      </p:sp>
      <p:sp>
        <p:nvSpPr>
          <p:cNvPr id="7" name="TextBox 6"/>
          <p:cNvSpPr txBox="1"/>
          <p:nvPr/>
        </p:nvSpPr>
        <p:spPr>
          <a:xfrm>
            <a:off x="6745514" y="3269302"/>
            <a:ext cx="2383971" cy="646331"/>
          </a:xfrm>
          <a:prstGeom prst="rect">
            <a:avLst/>
          </a:prstGeom>
          <a:noFill/>
        </p:spPr>
        <p:txBody>
          <a:bodyPr wrap="square" rtlCol="0">
            <a:spAutoFit/>
          </a:bodyPr>
          <a:lstStyle/>
          <a:p>
            <a:r>
              <a:rPr lang="en-US" dirty="0" smtClean="0"/>
              <a:t>How far away is the tower?</a:t>
            </a:r>
            <a:endParaRPr lang="en-US" dirty="0"/>
          </a:p>
        </p:txBody>
      </p:sp>
      <p:sp>
        <p:nvSpPr>
          <p:cNvPr id="8" name="TextBox 7"/>
          <p:cNvSpPr txBox="1"/>
          <p:nvPr/>
        </p:nvSpPr>
        <p:spPr>
          <a:xfrm>
            <a:off x="6814457" y="4153695"/>
            <a:ext cx="2383971" cy="646331"/>
          </a:xfrm>
          <a:prstGeom prst="rect">
            <a:avLst/>
          </a:prstGeom>
          <a:noFill/>
        </p:spPr>
        <p:txBody>
          <a:bodyPr wrap="square" rtlCol="0">
            <a:spAutoFit/>
          </a:bodyPr>
          <a:lstStyle/>
          <a:p>
            <a:r>
              <a:rPr lang="en-US" dirty="0" smtClean="0"/>
              <a:t>How far are the trees?</a:t>
            </a:r>
            <a:endParaRPr lang="en-US" dirty="0"/>
          </a:p>
        </p:txBody>
      </p:sp>
    </p:spTree>
    <p:extLst>
      <p:ext uri="{BB962C8B-B14F-4D97-AF65-F5344CB8AC3E}">
        <p14:creationId xmlns:p14="http://schemas.microsoft.com/office/powerpoint/2010/main" val="62473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dirty="0" smtClean="0"/>
              <a:t>Vision is really hard</a:t>
            </a:r>
          </a:p>
        </p:txBody>
      </p:sp>
      <p:sp>
        <p:nvSpPr>
          <p:cNvPr id="32771" name="Content Placeholder 2"/>
          <p:cNvSpPr>
            <a:spLocks noGrp="1"/>
          </p:cNvSpPr>
          <p:nvPr>
            <p:ph idx="1"/>
          </p:nvPr>
        </p:nvSpPr>
        <p:spPr>
          <a:xfrm>
            <a:off x="347663" y="1295400"/>
            <a:ext cx="8262937" cy="5257800"/>
          </a:xfrm>
        </p:spPr>
        <p:txBody>
          <a:bodyPr/>
          <a:lstStyle/>
          <a:p>
            <a:pPr eaLnBrk="1" hangingPunct="1"/>
            <a:r>
              <a:rPr lang="en-US" altLang="en-US" dirty="0" smtClean="0"/>
              <a:t>Vision is an amazing feat of natural intelligence	</a:t>
            </a:r>
          </a:p>
          <a:p>
            <a:pPr lvl="1" eaLnBrk="1" hangingPunct="1"/>
            <a:r>
              <a:rPr lang="en-US" altLang="en-US" sz="2400" dirty="0" smtClean="0"/>
              <a:t>Visual cortex occupies about 50% of Macaque brain</a:t>
            </a:r>
          </a:p>
          <a:p>
            <a:pPr lvl="1" eaLnBrk="1" hangingPunct="1"/>
            <a:r>
              <a:rPr lang="en-US" altLang="en-US" sz="2400" dirty="0" smtClean="0"/>
              <a:t>More human brain devoted to vision than anything else</a:t>
            </a:r>
          </a:p>
        </p:txBody>
      </p:sp>
      <p:pic>
        <p:nvPicPr>
          <p:cNvPr id="327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657600"/>
            <a:ext cx="20701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loud 8"/>
          <p:cNvSpPr/>
          <p:nvPr/>
        </p:nvSpPr>
        <p:spPr bwMode="auto">
          <a:xfrm>
            <a:off x="5105400" y="3657600"/>
            <a:ext cx="2438400" cy="1371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2000" dirty="0">
                <a:solidFill>
                  <a:prstClr val="black"/>
                </a:solidFill>
                <a:latin typeface="Comic Sans MS" pitchFamily="66" charset="0"/>
              </a:rPr>
              <a:t>Is that a queen or a bishop?</a:t>
            </a:r>
          </a:p>
        </p:txBody>
      </p:sp>
      <p:sp>
        <p:nvSpPr>
          <p:cNvPr id="10" name="Cloud 9"/>
          <p:cNvSpPr/>
          <p:nvPr/>
        </p:nvSpPr>
        <p:spPr bwMode="auto">
          <a:xfrm>
            <a:off x="4343400" y="3886200"/>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b="1" dirty="0">
              <a:solidFill>
                <a:prstClr val="black"/>
              </a:solidFill>
              <a:latin typeface="Arial" charset="0"/>
            </a:endParaRPr>
          </a:p>
        </p:txBody>
      </p:sp>
      <p:sp>
        <p:nvSpPr>
          <p:cNvPr id="11" name="Cloud 10"/>
          <p:cNvSpPr/>
          <p:nvPr/>
        </p:nvSpPr>
        <p:spPr bwMode="auto">
          <a:xfrm>
            <a:off x="4724400" y="3886200"/>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a:defRPr/>
            </a:pPr>
            <a:endParaRPr lang="en-US" b="1" dirty="0">
              <a:solidFill>
                <a:prstClr val="black"/>
              </a:solidFill>
              <a:latin typeface="Arial"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997638"/>
            <a:ext cx="1042005" cy="135752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p:cNvSpPr>
            <a:spLocks noGrp="1" noChangeArrowheads="1"/>
          </p:cNvSpPr>
          <p:nvPr>
            <p:ph type="title"/>
          </p:nvPr>
        </p:nvSpPr>
        <p:spPr/>
        <p:txBody>
          <a:bodyPr/>
          <a:lstStyle/>
          <a:p>
            <a:r>
              <a:rPr lang="en-US" altLang="en-US"/>
              <a:t>Digital Image</a:t>
            </a:r>
          </a:p>
        </p:txBody>
      </p:sp>
      <p:pic>
        <p:nvPicPr>
          <p:cNvPr id="395267" name="Picture 1027" descr="Z:\presentations\cvcourse\image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857375"/>
            <a:ext cx="7115175" cy="4238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38225" y="1216211"/>
            <a:ext cx="7343775" cy="369332"/>
          </a:xfrm>
          <a:prstGeom prst="rect">
            <a:avLst/>
          </a:prstGeom>
          <a:noFill/>
        </p:spPr>
        <p:txBody>
          <a:bodyPr wrap="square" rtlCol="0">
            <a:spAutoFit/>
          </a:bodyPr>
          <a:lstStyle/>
          <a:p>
            <a:r>
              <a:rPr lang="en-US" dirty="0" smtClean="0"/>
              <a:t>To the computer, this and all images are just a stack of numbers</a:t>
            </a:r>
            <a:endParaRPr lang="en-US" dirty="0"/>
          </a:p>
        </p:txBody>
      </p:sp>
    </p:spTree>
    <p:extLst>
      <p:ext uri="{BB962C8B-B14F-4D97-AF65-F5344CB8AC3E}">
        <p14:creationId xmlns:p14="http://schemas.microsoft.com/office/powerpoint/2010/main" val="2231953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US" altLang="en-US"/>
              <a:t>Computer Vision</a:t>
            </a:r>
          </a:p>
        </p:txBody>
      </p:sp>
      <p:sp>
        <p:nvSpPr>
          <p:cNvPr id="6" name="Slide Number Placeholder 3"/>
          <p:cNvSpPr>
            <a:spLocks noGrp="1"/>
          </p:cNvSpPr>
          <p:nvPr>
            <p:ph type="sldNum" sz="quarter" idx="11"/>
          </p:nvPr>
        </p:nvSpPr>
        <p:spPr/>
        <p:txBody>
          <a:bodyPr/>
          <a:lstStyle/>
          <a:p>
            <a:r>
              <a:rPr lang="en-US" altLang="en-US"/>
              <a:t>January 2004      L1.</a:t>
            </a:r>
            <a:fld id="{EA3B41FB-6F33-4319-9517-E9311201202F}" type="slidenum">
              <a:rPr lang="en-US" altLang="en-US"/>
              <a:pPr/>
              <a:t>8</a:t>
            </a:fld>
            <a:endParaRPr lang="en-US" altLang="en-US"/>
          </a:p>
        </p:txBody>
      </p:sp>
      <p:sp>
        <p:nvSpPr>
          <p:cNvPr id="653314" name="Rectangle 2"/>
          <p:cNvSpPr>
            <a:spLocks noGrp="1" noChangeArrowheads="1"/>
          </p:cNvSpPr>
          <p:nvPr>
            <p:ph type="title"/>
          </p:nvPr>
        </p:nvSpPr>
        <p:spPr/>
        <p:txBody>
          <a:bodyPr/>
          <a:lstStyle/>
          <a:p>
            <a:r>
              <a:rPr lang="en-US" altLang="en-US"/>
              <a:t>Vision is inferential: Light</a:t>
            </a:r>
          </a:p>
        </p:txBody>
      </p:sp>
      <p:sp>
        <p:nvSpPr>
          <p:cNvPr id="653315" name="Text Box 3"/>
          <p:cNvSpPr txBox="1">
            <a:spLocks noChangeArrowheads="1"/>
          </p:cNvSpPr>
          <p:nvPr/>
        </p:nvSpPr>
        <p:spPr bwMode="auto">
          <a:xfrm>
            <a:off x="304800" y="5867400"/>
            <a:ext cx="868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0000"/>
              </a:lnSpc>
              <a:spcBef>
                <a:spcPct val="50000"/>
              </a:spcBef>
              <a:buClrTx/>
            </a:pPr>
            <a:r>
              <a:rPr lang="en-US" altLang="en-US" sz="2000" dirty="0">
                <a:latin typeface="Arial" panose="020B0604020202020204" pitchFamily="34" charset="0"/>
              </a:rPr>
              <a:t>(http://www-bcs.mit.edu/people/adelson/checkershadow_illusion.html)</a:t>
            </a:r>
          </a:p>
        </p:txBody>
      </p:sp>
      <p:pic>
        <p:nvPicPr>
          <p:cNvPr id="653316" name="Picture 4" descr="checkershadow-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248400" cy="485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648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8" y="119062"/>
            <a:ext cx="9172575" cy="6619875"/>
          </a:xfrm>
          <a:prstGeom prst="rect">
            <a:avLst/>
          </a:prstGeom>
        </p:spPr>
      </p:pic>
    </p:spTree>
    <p:extLst>
      <p:ext uri="{BB962C8B-B14F-4D97-AF65-F5344CB8AC3E}">
        <p14:creationId xmlns:p14="http://schemas.microsoft.com/office/powerpoint/2010/main" val="30123366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829</Words>
  <Application>Microsoft Office PowerPoint</Application>
  <PresentationFormat>On-screen Show (4:3)</PresentationFormat>
  <Paragraphs>172</Paragraphs>
  <Slides>44</Slides>
  <Notes>21</Notes>
  <HiddenSlides>0</HiddenSlides>
  <MMClips>3</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44</vt:i4>
      </vt:variant>
    </vt:vector>
  </HeadingPairs>
  <TitlesOfParts>
    <vt:vector size="55" baseType="lpstr">
      <vt:lpstr>宋体</vt:lpstr>
      <vt:lpstr>Arial</vt:lpstr>
      <vt:lpstr>Calibri</vt:lpstr>
      <vt:lpstr>Comic Sans MS</vt:lpstr>
      <vt:lpstr>Symbol</vt:lpstr>
      <vt:lpstr>Times New Roman</vt:lpstr>
      <vt:lpstr>Wingdings</vt:lpstr>
      <vt:lpstr>Office Theme</vt:lpstr>
      <vt:lpstr>Blank Presentation</vt:lpstr>
      <vt:lpstr>1_Office Theme</vt:lpstr>
      <vt:lpstr>3_Office Theme</vt:lpstr>
      <vt:lpstr>Introduction to Computer Vision</vt:lpstr>
      <vt:lpstr>Slides largely copied from SCE 643: Introduction to  Computer Vision</vt:lpstr>
      <vt:lpstr>What is Computer Vision?</vt:lpstr>
      <vt:lpstr>Components of a computer vision system</vt:lpstr>
      <vt:lpstr>General visual perception is hard</vt:lpstr>
      <vt:lpstr>Vision is really hard</vt:lpstr>
      <vt:lpstr>Digital Image</vt:lpstr>
      <vt:lpstr>Vision is inferential: Light</vt:lpstr>
      <vt:lpstr>PowerPoint Presentation</vt:lpstr>
      <vt:lpstr>Ridiculously brief history of computer vision</vt:lpstr>
      <vt:lpstr>Computer Vision Techniques</vt:lpstr>
      <vt:lpstr>Application: Optical character recognition (OCR)</vt:lpstr>
      <vt:lpstr>Boundary Detection</vt:lpstr>
      <vt:lpstr>PowerPoint Presentation</vt:lpstr>
      <vt:lpstr>Tracking: feature changes location in a sequence of images</vt:lpstr>
      <vt:lpstr>Tracking</vt:lpstr>
      <vt:lpstr>Tracking</vt:lpstr>
      <vt:lpstr>Tracking</vt:lpstr>
      <vt:lpstr>Tracking</vt:lpstr>
      <vt:lpstr>Reconstructing 3D from a sequence of images from a moving camera</vt:lpstr>
      <vt:lpstr>Applications:  3D Reconstruction</vt:lpstr>
      <vt:lpstr>Pose Determination:</vt:lpstr>
      <vt:lpstr>Classification</vt:lpstr>
      <vt:lpstr>Augmented Reality</vt:lpstr>
      <vt:lpstr>Panoramic Mosaics</vt:lpstr>
      <vt:lpstr>Applications:  Recognition</vt:lpstr>
      <vt:lpstr>Applications:  Special Effects</vt:lpstr>
      <vt:lpstr>Applications: Surveillance</vt:lpstr>
      <vt:lpstr>Application: Object recognition (in supermarkets)</vt:lpstr>
      <vt:lpstr>Application: Mobile robots</vt:lpstr>
      <vt:lpstr>Application: Smart cars</vt:lpstr>
      <vt:lpstr>Autonomous Vehicle</vt:lpstr>
      <vt:lpstr>Application: Self-driving cars</vt:lpstr>
      <vt:lpstr>Vision is multidisciplinary </vt:lpstr>
      <vt:lpstr>PowerPoint Presentation</vt:lpstr>
      <vt:lpstr>PowerPoint Presentation</vt:lpstr>
      <vt:lpstr>Vision: Raspberry Pi Camera</vt:lpstr>
      <vt:lpstr>Write Python programs using OpenCV to manipulate images</vt:lpstr>
      <vt:lpstr>Write filters in python to manipulate images</vt:lpstr>
      <vt:lpstr>Hough line detection in Python</vt:lpstr>
      <vt:lpstr>Feature detection</vt:lpstr>
      <vt:lpstr>Feature matching</vt:lpstr>
      <vt:lpstr>Transform extraction</vt:lpstr>
      <vt:lpstr>Vision based position control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James Hays</dc:creator>
  <cp:lastModifiedBy>Stein, Matthew</cp:lastModifiedBy>
  <cp:revision>71</cp:revision>
  <dcterms:created xsi:type="dcterms:W3CDTF">2006-08-16T00:00:00Z</dcterms:created>
  <dcterms:modified xsi:type="dcterms:W3CDTF">2019-08-28T17:17:24Z</dcterms:modified>
</cp:coreProperties>
</file>